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5" r:id="rId4"/>
    <p:sldId id="266" r:id="rId5"/>
    <p:sldId id="267" r:id="rId6"/>
    <p:sldId id="268" r:id="rId7"/>
    <p:sldId id="262"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04"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11/01/15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11/01/15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11/01/15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11/01/15</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11/01/15</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836712"/>
            <a:ext cx="7772400" cy="1847735"/>
          </a:xfrm>
        </p:spPr>
        <p:txBody>
          <a:bodyPr/>
          <a:lstStyle/>
          <a:p>
            <a:pPr algn="ctr"/>
            <a:r>
              <a:rPr lang="en-IN" dirty="0" smtClean="0">
                <a:solidFill>
                  <a:schemeClr val="tx1"/>
                </a:solidFill>
              </a:rPr>
              <a:t>Intravenous Immunoglobulin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00034" y="3429000"/>
            <a:ext cx="7004224" cy="3024336"/>
          </a:xfrm>
        </p:spPr>
        <p:txBody>
          <a:bodyPr>
            <a:normAutofit/>
          </a:bodyPr>
          <a:lstStyle/>
          <a:p>
            <a:pPr algn="l"/>
            <a:r>
              <a:rPr lang="en-US" b="1" dirty="0" err="1" smtClean="0">
                <a:solidFill>
                  <a:schemeClr val="tx1"/>
                </a:solidFill>
                <a:latin typeface="Times New Roman" pitchFamily="18" charset="0"/>
                <a:cs typeface="Times New Roman" pitchFamily="18" charset="0"/>
              </a:rPr>
              <a:t>Drugbank</a:t>
            </a:r>
            <a:r>
              <a:rPr lang="en-US" b="1" dirty="0" smtClean="0">
                <a:solidFill>
                  <a:schemeClr val="tx1"/>
                </a:solidFill>
                <a:latin typeface="Times New Roman" pitchFamily="18" charset="0"/>
                <a:cs typeface="Times New Roman" pitchFamily="18" charset="0"/>
              </a:rPr>
              <a:t> ID : </a:t>
            </a:r>
            <a:r>
              <a:rPr lang="en-IN" dirty="0" smtClean="0">
                <a:solidFill>
                  <a:schemeClr val="tx1"/>
                </a:solidFill>
                <a:latin typeface="Times New Roman" pitchFamily="18" charset="0"/>
                <a:cs typeface="Times New Roman" pitchFamily="18" charset="0"/>
              </a:rPr>
              <a:t>DB00028 </a:t>
            </a:r>
            <a:endParaRPr lang="en-IN" dirty="0" smtClean="0">
              <a:solidFill>
                <a:schemeClr val="tx1"/>
              </a:solidFill>
              <a:latin typeface="Times New Roman" pitchFamily="18" charset="0"/>
              <a:cs typeface="Times New Roman" pitchFamily="18" charset="0"/>
            </a:endParaRPr>
          </a:p>
          <a:p>
            <a:r>
              <a:rPr lang="en-IN" b="1" dirty="0">
                <a:solidFill>
                  <a:srgbClr val="2F2B20"/>
                </a:solidFill>
              </a:rPr>
              <a:t>Protein chemical </a:t>
            </a:r>
            <a:r>
              <a:rPr lang="en-IN" b="1" dirty="0" smtClean="0">
                <a:solidFill>
                  <a:srgbClr val="2F2B20"/>
                </a:solidFill>
              </a:rPr>
              <a:t>formula : </a:t>
            </a:r>
            <a:r>
              <a:rPr lang="en-IN" dirty="0" smtClean="0">
                <a:solidFill>
                  <a:srgbClr val="2F2B20"/>
                </a:solidFill>
              </a:rPr>
              <a:t>C</a:t>
            </a:r>
            <a:r>
              <a:rPr lang="en-IN" baseline="-25000" dirty="0" smtClean="0">
                <a:solidFill>
                  <a:srgbClr val="2F2B20"/>
                </a:solidFill>
              </a:rPr>
              <a:t>6332</a:t>
            </a:r>
            <a:r>
              <a:rPr lang="en-IN" dirty="0" smtClean="0">
                <a:solidFill>
                  <a:srgbClr val="2F2B20"/>
                </a:solidFill>
              </a:rPr>
              <a:t>H</a:t>
            </a:r>
            <a:r>
              <a:rPr lang="en-IN" baseline="-25000" dirty="0" smtClean="0">
                <a:solidFill>
                  <a:srgbClr val="2F2B20"/>
                </a:solidFill>
              </a:rPr>
              <a:t>9826</a:t>
            </a:r>
            <a:r>
              <a:rPr lang="en-IN" dirty="0" smtClean="0">
                <a:solidFill>
                  <a:srgbClr val="2F2B20"/>
                </a:solidFill>
              </a:rPr>
              <a:t>N</a:t>
            </a:r>
            <a:r>
              <a:rPr lang="en-IN" baseline="-25000" dirty="0" smtClean="0">
                <a:solidFill>
                  <a:srgbClr val="2F2B20"/>
                </a:solidFill>
              </a:rPr>
              <a:t>1692</a:t>
            </a:r>
            <a:r>
              <a:rPr lang="en-IN" dirty="0" smtClean="0">
                <a:solidFill>
                  <a:srgbClr val="2F2B20"/>
                </a:solidFill>
              </a:rPr>
              <a:t>O</a:t>
            </a:r>
            <a:r>
              <a:rPr lang="en-IN" baseline="-25000" dirty="0" smtClean="0">
                <a:solidFill>
                  <a:srgbClr val="2F2B20"/>
                </a:solidFill>
              </a:rPr>
              <a:t>1980</a:t>
            </a:r>
            <a:r>
              <a:rPr lang="en-IN" dirty="0" smtClean="0">
                <a:solidFill>
                  <a:srgbClr val="2F2B20"/>
                </a:solidFill>
              </a:rPr>
              <a:t>S</a:t>
            </a:r>
            <a:r>
              <a:rPr lang="en-IN" baseline="-25000" dirty="0" smtClean="0">
                <a:solidFill>
                  <a:srgbClr val="2F2B20"/>
                </a:solidFill>
              </a:rPr>
              <a:t>42</a:t>
            </a:r>
          </a:p>
          <a:p>
            <a:r>
              <a:rPr lang="en-IN" b="1" dirty="0" smtClean="0">
                <a:solidFill>
                  <a:srgbClr val="2F2B20"/>
                </a:solidFill>
              </a:rPr>
              <a:t>Protein </a:t>
            </a:r>
            <a:r>
              <a:rPr lang="en-IN" b="1" dirty="0">
                <a:solidFill>
                  <a:srgbClr val="2F2B20"/>
                </a:solidFill>
              </a:rPr>
              <a:t>average </a:t>
            </a:r>
            <a:r>
              <a:rPr lang="en-IN" b="1" dirty="0" smtClean="0">
                <a:solidFill>
                  <a:srgbClr val="2F2B20"/>
                </a:solidFill>
              </a:rPr>
              <a:t>weight </a:t>
            </a:r>
            <a:r>
              <a:rPr lang="en-IN" dirty="0" smtClean="0">
                <a:solidFill>
                  <a:srgbClr val="2F2B20"/>
                </a:solidFill>
              </a:rPr>
              <a:t>: 142682.3000</a:t>
            </a:r>
            <a:endParaRPr lang="en-US" dirty="0" smtClean="0">
              <a:solidFill>
                <a:srgbClr val="2F2B20"/>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Half life : </a:t>
            </a:r>
            <a:r>
              <a:rPr lang="en-IN" dirty="0" smtClean="0">
                <a:solidFill>
                  <a:schemeClr val="tx1"/>
                </a:solidFill>
                <a:latin typeface="Times New Roman" pitchFamily="18" charset="0"/>
                <a:cs typeface="Times New Roman" pitchFamily="18" charset="0"/>
              </a:rPr>
              <a:t>20 </a:t>
            </a:r>
            <a:r>
              <a:rPr lang="en-IN" dirty="0" smtClean="0">
                <a:solidFill>
                  <a:schemeClr val="tx1"/>
                </a:solidFill>
                <a:latin typeface="Times New Roman" pitchFamily="18" charset="0"/>
                <a:cs typeface="Times New Roman" pitchFamily="18" charset="0"/>
              </a:rPr>
              <a:t>hours (mammalian reticulocytes, in vitro).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214290"/>
            <a:ext cx="7854696" cy="5715040"/>
          </a:xfrm>
        </p:spPr>
        <p:txBody>
          <a:bodyPr>
            <a:noAutofit/>
          </a:bodyPr>
          <a:lstStyle/>
          <a:p>
            <a:pPr algn="l"/>
            <a:r>
              <a:rPr lang="en-US" b="1" dirty="0" smtClean="0">
                <a:solidFill>
                  <a:schemeClr val="tx1"/>
                </a:solidFill>
                <a:latin typeface="Times New Roman" pitchFamily="18" charset="0"/>
                <a:cs typeface="Times New Roman" pitchFamily="18" charset="0"/>
              </a:rPr>
              <a:t>Description</a:t>
            </a:r>
            <a:r>
              <a:rPr lang="en-US"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a:t>
            </a:r>
          </a:p>
          <a:p>
            <a:r>
              <a:rPr lang="en-US" sz="1600" dirty="0" smtClean="0">
                <a:solidFill>
                  <a:schemeClr val="tx1"/>
                </a:solidFill>
                <a:latin typeface="Times New Roman" pitchFamily="18" charset="0"/>
                <a:cs typeface="Times New Roman" pitchFamily="18" charset="0"/>
              </a:rPr>
              <a:t> </a:t>
            </a:r>
            <a:r>
              <a:rPr lang="en-IN" sz="1600" dirty="0" smtClean="0">
                <a:solidFill>
                  <a:schemeClr val="tx1"/>
                </a:solidFill>
                <a:latin typeface="Times New Roman" pitchFamily="18" charset="0"/>
                <a:cs typeface="Times New Roman" pitchFamily="18" charset="0"/>
              </a:rPr>
              <a:t>Intravenous immunoglobulin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is a mixture of IgG1 and other antibodies derived from healthy human plasma via Cohn fractionation. The purification process includes cold alcohol fractionation, polyethylene glycol precipitation, and ion exchange chromatography.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contains the same distribution of </a:t>
            </a:r>
            <a:r>
              <a:rPr lang="en-IN" sz="1600" dirty="0" err="1" smtClean="0">
                <a:solidFill>
                  <a:schemeClr val="tx1"/>
                </a:solidFill>
                <a:latin typeface="Times New Roman" pitchFamily="18" charset="0"/>
                <a:cs typeface="Times New Roman" pitchFamily="18" charset="0"/>
              </a:rPr>
              <a:t>IgG</a:t>
            </a:r>
            <a:r>
              <a:rPr lang="en-IN" sz="1600" dirty="0" smtClean="0">
                <a:solidFill>
                  <a:schemeClr val="tx1"/>
                </a:solidFill>
                <a:latin typeface="Times New Roman" pitchFamily="18" charset="0"/>
                <a:cs typeface="Times New Roman" pitchFamily="18" charset="0"/>
              </a:rPr>
              <a:t> antibody subclasses as is found in the general human population. </a:t>
            </a:r>
            <a:r>
              <a:rPr lang="en-IN" sz="1600" dirty="0" err="1" smtClean="0">
                <a:solidFill>
                  <a:schemeClr val="tx1"/>
                </a:solidFill>
                <a:latin typeface="Times New Roman" pitchFamily="18" charset="0"/>
                <a:cs typeface="Times New Roman" pitchFamily="18" charset="0"/>
              </a:rPr>
              <a:t>IgG</a:t>
            </a:r>
            <a:r>
              <a:rPr lang="en-IN" sz="1600" dirty="0" smtClean="0">
                <a:solidFill>
                  <a:schemeClr val="tx1"/>
                </a:solidFill>
                <a:latin typeface="Times New Roman" pitchFamily="18" charset="0"/>
                <a:cs typeface="Times New Roman" pitchFamily="18" charset="0"/>
              </a:rPr>
              <a:t> subclasses are fully represented in the following proportions: 70.3% IgG1, 24.7% IgG2, 3.1% IgG3, and 1.9% IgG4.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is used in the treatment of </a:t>
            </a:r>
            <a:r>
              <a:rPr lang="en-IN" sz="1600" dirty="0" err="1" smtClean="0">
                <a:solidFill>
                  <a:schemeClr val="tx1"/>
                </a:solidFill>
                <a:latin typeface="Times New Roman" pitchFamily="18" charset="0"/>
                <a:cs typeface="Times New Roman" pitchFamily="18" charset="0"/>
              </a:rPr>
              <a:t>immunodeficiencies</a:t>
            </a:r>
            <a:r>
              <a:rPr lang="en-IN" sz="1600" dirty="0" smtClean="0">
                <a:solidFill>
                  <a:schemeClr val="tx1"/>
                </a:solidFill>
                <a:latin typeface="Times New Roman" pitchFamily="18" charset="0"/>
                <a:cs typeface="Times New Roman" pitchFamily="18" charset="0"/>
              </a:rPr>
              <a:t>, as well as autoimmune and inflammatory disorders.</a:t>
            </a:r>
          </a:p>
          <a:p>
            <a:endParaRPr lang="en-IN" sz="1600" dirty="0" smtClean="0">
              <a:solidFill>
                <a:schemeClr val="tx1"/>
              </a:solidFill>
              <a:latin typeface="Times New Roman" pitchFamily="18" charset="0"/>
              <a:cs typeface="Times New Roman" pitchFamily="18" charset="0"/>
            </a:endParaRPr>
          </a:p>
          <a:p>
            <a:pPr algn="l"/>
            <a:r>
              <a:rPr lang="en-US" b="1" dirty="0" smtClean="0">
                <a:solidFill>
                  <a:schemeClr val="tx1"/>
                </a:solidFill>
                <a:latin typeface="Times New Roman" pitchFamily="18" charset="0"/>
                <a:cs typeface="Times New Roman" pitchFamily="18" charset="0"/>
              </a:rPr>
              <a:t>Indication</a:t>
            </a:r>
            <a:r>
              <a:rPr lang="en-US" dirty="0" smtClean="0">
                <a:solidFill>
                  <a:schemeClr val="tx1"/>
                </a:solidFill>
                <a:latin typeface="Times New Roman" pitchFamily="18" charset="0"/>
                <a:cs typeface="Times New Roman" pitchFamily="18" charset="0"/>
              </a:rPr>
              <a:t> :</a:t>
            </a:r>
          </a:p>
          <a:p>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is used in the treatment of </a:t>
            </a:r>
            <a:r>
              <a:rPr lang="en-IN" sz="1600" dirty="0" err="1" smtClean="0">
                <a:solidFill>
                  <a:schemeClr val="tx1"/>
                </a:solidFill>
                <a:latin typeface="Times New Roman" pitchFamily="18" charset="0"/>
                <a:cs typeface="Times New Roman" pitchFamily="18" charset="0"/>
              </a:rPr>
              <a:t>immunodeficiencies</a:t>
            </a:r>
            <a:r>
              <a:rPr lang="en-IN" sz="1600" dirty="0" smtClean="0">
                <a:solidFill>
                  <a:schemeClr val="tx1"/>
                </a:solidFill>
                <a:latin typeface="Times New Roman" pitchFamily="18" charset="0"/>
                <a:cs typeface="Times New Roman" pitchFamily="18" charset="0"/>
              </a:rPr>
              <a:t>, as well as autoimmune and inflammatory disorders. These indications includes idiopathic thrombocytopenic </a:t>
            </a:r>
            <a:r>
              <a:rPr lang="en-IN" sz="1600" dirty="0" err="1" smtClean="0">
                <a:solidFill>
                  <a:schemeClr val="tx1"/>
                </a:solidFill>
                <a:latin typeface="Times New Roman" pitchFamily="18" charset="0"/>
                <a:cs typeface="Times New Roman" pitchFamily="18" charset="0"/>
              </a:rPr>
              <a:t>purpura</a:t>
            </a:r>
            <a:r>
              <a:rPr lang="en-IN" sz="1600" dirty="0" smtClean="0">
                <a:solidFill>
                  <a:schemeClr val="tx1"/>
                </a:solidFill>
                <a:latin typeface="Times New Roman" pitchFamily="18" charset="0"/>
                <a:cs typeface="Times New Roman" pitchFamily="18" charset="0"/>
              </a:rPr>
              <a:t>, Kawasaki disease, </a:t>
            </a:r>
            <a:r>
              <a:rPr lang="en-IN" sz="1600" dirty="0" err="1" smtClean="0">
                <a:solidFill>
                  <a:schemeClr val="tx1"/>
                </a:solidFill>
                <a:latin typeface="Times New Roman" pitchFamily="18" charset="0"/>
                <a:cs typeface="Times New Roman" pitchFamily="18" charset="0"/>
              </a:rPr>
              <a:t>hypogammaglobulinemia</a:t>
            </a:r>
            <a:r>
              <a:rPr lang="en-IN" sz="1600" dirty="0" smtClean="0">
                <a:solidFill>
                  <a:schemeClr val="tx1"/>
                </a:solidFill>
                <a:latin typeface="Times New Roman" pitchFamily="18" charset="0"/>
                <a:cs typeface="Times New Roman" pitchFamily="18" charset="0"/>
              </a:rPr>
              <a:t>, B cell chronic lymphocytic </a:t>
            </a:r>
            <a:r>
              <a:rPr lang="en-IN" sz="1600" dirty="0" err="1" smtClean="0">
                <a:solidFill>
                  <a:schemeClr val="tx1"/>
                </a:solidFill>
                <a:latin typeface="Times New Roman" pitchFamily="18" charset="0"/>
                <a:cs typeface="Times New Roman" pitchFamily="18" charset="0"/>
              </a:rPr>
              <a:t>leukemia</a:t>
            </a:r>
            <a:r>
              <a:rPr lang="en-IN" sz="1600" dirty="0" smtClean="0">
                <a:solidFill>
                  <a:schemeClr val="tx1"/>
                </a:solidFill>
                <a:latin typeface="Times New Roman" pitchFamily="18" charset="0"/>
                <a:cs typeface="Times New Roman" pitchFamily="18" charset="0"/>
              </a:rPr>
              <a:t>, bone marrow transplant complications, </a:t>
            </a:r>
            <a:r>
              <a:rPr lang="en-IN" sz="1600" dirty="0" err="1" smtClean="0">
                <a:solidFill>
                  <a:schemeClr val="tx1"/>
                </a:solidFill>
                <a:latin typeface="Times New Roman" pitchFamily="18" charset="0"/>
                <a:cs typeface="Times New Roman" pitchFamily="18" charset="0"/>
              </a:rPr>
              <a:t>Guillain-BarrÃ</a:t>
            </a:r>
            <a:r>
              <a:rPr lang="en-IN" sz="1600" dirty="0" smtClean="0">
                <a:solidFill>
                  <a:schemeClr val="tx1"/>
                </a:solidFill>
                <a:latin typeface="Times New Roman" pitchFamily="18" charset="0"/>
                <a:cs typeface="Times New Roman" pitchFamily="18" charset="0"/>
              </a:rPr>
              <a:t>© syndrome, chronic inflammatory </a:t>
            </a:r>
            <a:r>
              <a:rPr lang="en-IN" sz="1600" dirty="0" err="1" smtClean="0">
                <a:solidFill>
                  <a:schemeClr val="tx1"/>
                </a:solidFill>
                <a:latin typeface="Times New Roman" pitchFamily="18" charset="0"/>
                <a:cs typeface="Times New Roman" pitchFamily="18" charset="0"/>
              </a:rPr>
              <a:t>demyelinating</a:t>
            </a:r>
            <a:r>
              <a:rPr lang="en-IN" sz="1600" dirty="0" smtClean="0">
                <a:solidFill>
                  <a:schemeClr val="tx1"/>
                </a:solidFill>
                <a:latin typeface="Times New Roman" pitchFamily="18" charset="0"/>
                <a:cs typeface="Times New Roman" pitchFamily="18" charset="0"/>
              </a:rPr>
              <a:t> </a:t>
            </a:r>
            <a:r>
              <a:rPr lang="en-IN" sz="1600" dirty="0" err="1" smtClean="0">
                <a:solidFill>
                  <a:schemeClr val="tx1"/>
                </a:solidFill>
                <a:latin typeface="Times New Roman" pitchFamily="18" charset="0"/>
                <a:cs typeface="Times New Roman" pitchFamily="18" charset="0"/>
              </a:rPr>
              <a:t>polyneuropathy</a:t>
            </a:r>
            <a:r>
              <a:rPr lang="en-IN" sz="1600" dirty="0" smtClean="0">
                <a:solidFill>
                  <a:schemeClr val="tx1"/>
                </a:solidFill>
                <a:latin typeface="Times New Roman" pitchFamily="18" charset="0"/>
                <a:cs typeface="Times New Roman" pitchFamily="18" charset="0"/>
              </a:rPr>
              <a:t> (CIDP), multiple sclerosis, rheumatoid arthritis, </a:t>
            </a:r>
            <a:r>
              <a:rPr lang="en-IN" sz="1600" dirty="0" err="1" smtClean="0">
                <a:solidFill>
                  <a:schemeClr val="tx1"/>
                </a:solidFill>
                <a:latin typeface="Times New Roman" pitchFamily="18" charset="0"/>
                <a:cs typeface="Times New Roman" pitchFamily="18" charset="0"/>
              </a:rPr>
              <a:t>myesthenia</a:t>
            </a:r>
            <a:r>
              <a:rPr lang="en-IN" sz="1600" dirty="0" smtClean="0">
                <a:solidFill>
                  <a:schemeClr val="tx1"/>
                </a:solidFill>
                <a:latin typeface="Times New Roman" pitchFamily="18" charset="0"/>
                <a:cs typeface="Times New Roman" pitchFamily="18" charset="0"/>
              </a:rPr>
              <a:t> gravis, </a:t>
            </a:r>
            <a:r>
              <a:rPr lang="en-IN" sz="1600" dirty="0" err="1" smtClean="0">
                <a:solidFill>
                  <a:schemeClr val="tx1"/>
                </a:solidFill>
                <a:latin typeface="Times New Roman" pitchFamily="18" charset="0"/>
                <a:cs typeface="Times New Roman" pitchFamily="18" charset="0"/>
              </a:rPr>
              <a:t>Wiskottâ</a:t>
            </a:r>
            <a:r>
              <a:rPr lang="en-IN" sz="1600" dirty="0" smtClean="0">
                <a:solidFill>
                  <a:schemeClr val="tx1"/>
                </a:solidFill>
                <a:latin typeface="Times New Roman" pitchFamily="18" charset="0"/>
                <a:cs typeface="Times New Roman" pitchFamily="18" charset="0"/>
              </a:rPr>
              <a:t>€“Aldrich syndrome and inflammatory skin diseases. </a:t>
            </a:r>
            <a:r>
              <a:rPr lang="en-US" sz="1600" dirty="0" smtClean="0">
                <a:solidFill>
                  <a:schemeClr val="tx1"/>
                </a:solidFill>
                <a:latin typeface="Times New Roman" pitchFamily="18" charset="0"/>
                <a:cs typeface="Times New Roman" pitchFamily="18" charset="0"/>
              </a:rPr>
              <a:t> </a:t>
            </a:r>
          </a:p>
          <a:p>
            <a:endParaRPr lang="en-US" sz="1600" dirty="0" smtClean="0">
              <a:solidFill>
                <a:schemeClr val="tx1"/>
              </a:solidFill>
              <a:latin typeface="Times New Roman" pitchFamily="18" charset="0"/>
              <a:cs typeface="Times New Roman" pitchFamily="18" charset="0"/>
            </a:endParaRPr>
          </a:p>
          <a:p>
            <a:pPr algn="l"/>
            <a:r>
              <a:rPr lang="en-US" b="1" dirty="0" err="1" smtClean="0">
                <a:solidFill>
                  <a:schemeClr val="tx1"/>
                </a:solidFill>
                <a:latin typeface="Times New Roman" pitchFamily="18" charset="0"/>
                <a:cs typeface="Times New Roman" pitchFamily="18" charset="0"/>
              </a:rPr>
              <a:t>Pharmacodynamics</a:t>
            </a:r>
            <a:r>
              <a:rPr lang="en-US" b="1"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p>
          <a:p>
            <a:r>
              <a:rPr lang="en-IN" sz="1600" dirty="0" smtClean="0">
                <a:solidFill>
                  <a:schemeClr val="tx1"/>
                </a:solidFill>
                <a:latin typeface="Times New Roman" pitchFamily="18" charset="0"/>
                <a:cs typeface="Times New Roman" pitchFamily="18" charset="0"/>
              </a:rPr>
              <a:t>Used as a replacement therapy in inherited </a:t>
            </a:r>
            <a:r>
              <a:rPr lang="en-IN" sz="1600" dirty="0" err="1" smtClean="0">
                <a:solidFill>
                  <a:schemeClr val="tx1"/>
                </a:solidFill>
                <a:latin typeface="Times New Roman" pitchFamily="18" charset="0"/>
                <a:cs typeface="Times New Roman" pitchFamily="18" charset="0"/>
              </a:rPr>
              <a:t>humoral</a:t>
            </a:r>
            <a:r>
              <a:rPr lang="en-IN" sz="1600" dirty="0" smtClean="0">
                <a:solidFill>
                  <a:schemeClr val="tx1"/>
                </a:solidFill>
                <a:latin typeface="Times New Roman" pitchFamily="18" charset="0"/>
                <a:cs typeface="Times New Roman" pitchFamily="18" charset="0"/>
              </a:rPr>
              <a:t> immunodeficiency disorders such as severe combined immunodeficiency syndrome, x-linked </a:t>
            </a:r>
            <a:r>
              <a:rPr lang="en-IN" sz="1600" dirty="0" err="1" smtClean="0">
                <a:solidFill>
                  <a:schemeClr val="tx1"/>
                </a:solidFill>
                <a:latin typeface="Times New Roman" pitchFamily="18" charset="0"/>
                <a:cs typeface="Times New Roman" pitchFamily="18" charset="0"/>
              </a:rPr>
              <a:t>agammaglobulinemia</a:t>
            </a:r>
            <a:r>
              <a:rPr lang="en-IN" sz="1600" dirty="0" smtClean="0">
                <a:solidFill>
                  <a:schemeClr val="tx1"/>
                </a:solidFill>
                <a:latin typeface="Times New Roman" pitchFamily="18" charset="0"/>
                <a:cs typeface="Times New Roman" pitchFamily="18" charset="0"/>
              </a:rPr>
              <a:t>, and </a:t>
            </a:r>
            <a:r>
              <a:rPr lang="en-IN" sz="1600" dirty="0" err="1" smtClean="0">
                <a:solidFill>
                  <a:schemeClr val="tx1"/>
                </a:solidFill>
                <a:latin typeface="Times New Roman" pitchFamily="18" charset="0"/>
                <a:cs typeface="Times New Roman" pitchFamily="18" charset="0"/>
              </a:rPr>
              <a:t>Wiskott</a:t>
            </a:r>
            <a:r>
              <a:rPr lang="en-IN" sz="1600" dirty="0" smtClean="0">
                <a:solidFill>
                  <a:schemeClr val="tx1"/>
                </a:solidFill>
                <a:latin typeface="Times New Roman" pitchFamily="18" charset="0"/>
                <a:cs typeface="Times New Roman" pitchFamily="18" charset="0"/>
              </a:rPr>
              <a:t>-Aldrich Syndrome. The </a:t>
            </a:r>
            <a:r>
              <a:rPr lang="en-IN" sz="1600" dirty="0" err="1" smtClean="0">
                <a:solidFill>
                  <a:schemeClr val="tx1"/>
                </a:solidFill>
                <a:latin typeface="Times New Roman" pitchFamily="18" charset="0"/>
                <a:cs typeface="Times New Roman" pitchFamily="18" charset="0"/>
              </a:rPr>
              <a:t>immunoglobulins</a:t>
            </a:r>
            <a:r>
              <a:rPr lang="en-IN" sz="1600" dirty="0" smtClean="0">
                <a:solidFill>
                  <a:schemeClr val="tx1"/>
                </a:solidFill>
                <a:latin typeface="Times New Roman" pitchFamily="18" charset="0"/>
                <a:cs typeface="Times New Roman" pitchFamily="18" charset="0"/>
              </a:rPr>
              <a:t> target, bind and kill bacterial cells as well as viral particles. </a:t>
            </a:r>
            <a:r>
              <a:rPr lang="en-IN" sz="1600" dirty="0" err="1" smtClean="0">
                <a:solidFill>
                  <a:schemeClr val="tx1"/>
                </a:solidFill>
                <a:latin typeface="Times New Roman" pitchFamily="18" charset="0"/>
                <a:cs typeface="Times New Roman" pitchFamily="18" charset="0"/>
              </a:rPr>
              <a:t>IgG</a:t>
            </a:r>
            <a:r>
              <a:rPr lang="en-IN" sz="1600" dirty="0" smtClean="0">
                <a:solidFill>
                  <a:schemeClr val="tx1"/>
                </a:solidFill>
                <a:latin typeface="Times New Roman" pitchFamily="18" charset="0"/>
                <a:cs typeface="Times New Roman" pitchFamily="18" charset="0"/>
              </a:rPr>
              <a:t> is the </a:t>
            </a:r>
            <a:r>
              <a:rPr lang="en-IN" sz="1600" dirty="0" err="1" smtClean="0">
                <a:solidFill>
                  <a:schemeClr val="tx1"/>
                </a:solidFill>
                <a:latin typeface="Times New Roman" pitchFamily="18" charset="0"/>
                <a:cs typeface="Times New Roman" pitchFamily="18" charset="0"/>
              </a:rPr>
              <a:t>monomeric</a:t>
            </a:r>
            <a:r>
              <a:rPr lang="en-IN" sz="1600" dirty="0" smtClean="0">
                <a:solidFill>
                  <a:schemeClr val="tx1"/>
                </a:solidFill>
                <a:latin typeface="Times New Roman" pitchFamily="18" charset="0"/>
                <a:cs typeface="Times New Roman" pitchFamily="18" charset="0"/>
              </a:rPr>
              <a:t> immunoglobulin of which there are four subclasses (IgG1, IgG2, IgG3 and IgG4) in differing abundances (66%, 23%, 7% and 4%). </a:t>
            </a:r>
            <a:r>
              <a:rPr lang="en-IN" sz="1600" dirty="0" err="1" smtClean="0">
                <a:solidFill>
                  <a:schemeClr val="tx1"/>
                </a:solidFill>
                <a:latin typeface="Times New Roman" pitchFamily="18" charset="0"/>
                <a:cs typeface="Times New Roman" pitchFamily="18" charset="0"/>
              </a:rPr>
              <a:t>IgAs</a:t>
            </a:r>
            <a:r>
              <a:rPr lang="en-IN" sz="1600" dirty="0" smtClean="0">
                <a:solidFill>
                  <a:schemeClr val="tx1"/>
                </a:solidFill>
                <a:latin typeface="Times New Roman" pitchFamily="18" charset="0"/>
                <a:cs typeface="Times New Roman" pitchFamily="18" charset="0"/>
              </a:rPr>
              <a:t> represent about 15% of the </a:t>
            </a:r>
            <a:r>
              <a:rPr lang="en-IN" sz="1600" dirty="0" err="1" smtClean="0">
                <a:solidFill>
                  <a:schemeClr val="tx1"/>
                </a:solidFill>
                <a:latin typeface="Times New Roman" pitchFamily="18" charset="0"/>
                <a:cs typeface="Times New Roman" pitchFamily="18" charset="0"/>
              </a:rPr>
              <a:t>immunoglobulins</a:t>
            </a:r>
            <a:r>
              <a:rPr lang="en-IN" sz="1600" dirty="0" smtClean="0">
                <a:solidFill>
                  <a:schemeClr val="tx1"/>
                </a:solidFill>
                <a:latin typeface="Times New Roman" pitchFamily="18" charset="0"/>
                <a:cs typeface="Times New Roman" pitchFamily="18" charset="0"/>
              </a:rPr>
              <a:t> in the blood. These target inhaled </a:t>
            </a:r>
            <a:r>
              <a:rPr lang="en-IN" sz="1800" dirty="0" smtClean="0">
                <a:solidFill>
                  <a:schemeClr val="tx1"/>
                </a:solidFill>
                <a:latin typeface="Times New Roman" pitchFamily="18" charset="0"/>
                <a:cs typeface="Times New Roman" pitchFamily="18" charset="0"/>
              </a:rPr>
              <a:t>or ingested pathogens.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7158" y="1500174"/>
            <a:ext cx="8020344" cy="5040560"/>
          </a:xfrm>
        </p:spPr>
        <p:txBody>
          <a:bodyPr>
            <a:noAutofit/>
          </a:bodyPr>
          <a:lstStyle/>
          <a:p>
            <a:pPr>
              <a:lnSpc>
                <a:spcPct val="160000"/>
              </a:lnSpc>
            </a:pPr>
            <a:r>
              <a:rPr lang="en-US" sz="2400" b="1" dirty="0" smtClean="0">
                <a:solidFill>
                  <a:schemeClr val="tx1"/>
                </a:solidFill>
                <a:latin typeface="Times New Roman" pitchFamily="18" charset="0"/>
                <a:cs typeface="Times New Roman" pitchFamily="18" charset="0"/>
              </a:rPr>
              <a:t>Mechanism of action </a:t>
            </a:r>
            <a:r>
              <a:rPr lang="en-US" sz="1800" dirty="0" smtClean="0">
                <a:solidFill>
                  <a:schemeClr val="tx1"/>
                </a:solidFill>
                <a:latin typeface="Times New Roman" pitchFamily="18" charset="0"/>
                <a:cs typeface="Times New Roman" pitchFamily="18" charset="0"/>
              </a:rPr>
              <a:t>: </a:t>
            </a:r>
          </a:p>
          <a:p>
            <a:pPr>
              <a:lnSpc>
                <a:spcPct val="160000"/>
              </a:lnSpc>
            </a:pP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interacts with a number of different components of the immune system, including cytokines, complement, </a:t>
            </a:r>
            <a:r>
              <a:rPr lang="en-IN" sz="1600" dirty="0" err="1" smtClean="0">
                <a:solidFill>
                  <a:schemeClr val="tx1"/>
                </a:solidFill>
                <a:latin typeface="Times New Roman" pitchFamily="18" charset="0"/>
                <a:cs typeface="Times New Roman" pitchFamily="18" charset="0"/>
              </a:rPr>
              <a:t>Fc</a:t>
            </a:r>
            <a:r>
              <a:rPr lang="en-IN" sz="1600" dirty="0" smtClean="0">
                <a:solidFill>
                  <a:schemeClr val="tx1"/>
                </a:solidFill>
                <a:latin typeface="Times New Roman" pitchFamily="18" charset="0"/>
                <a:cs typeface="Times New Roman" pitchFamily="18" charset="0"/>
              </a:rPr>
              <a:t> receptors and several cell surface </a:t>
            </a:r>
            <a:r>
              <a:rPr lang="en-IN" sz="1600" dirty="0" err="1" smtClean="0">
                <a:solidFill>
                  <a:schemeClr val="tx1"/>
                </a:solidFill>
                <a:latin typeface="Times New Roman" pitchFamily="18" charset="0"/>
                <a:cs typeface="Times New Roman" pitchFamily="18" charset="0"/>
              </a:rPr>
              <a:t>immunocompetent</a:t>
            </a:r>
            <a:r>
              <a:rPr lang="en-IN" sz="1600" dirty="0" smtClean="0">
                <a:solidFill>
                  <a:schemeClr val="tx1"/>
                </a:solidFill>
                <a:latin typeface="Times New Roman" pitchFamily="18" charset="0"/>
                <a:cs typeface="Times New Roman" pitchFamily="18" charset="0"/>
              </a:rPr>
              <a:t> molecules.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also impacts different </a:t>
            </a:r>
            <a:r>
              <a:rPr lang="en-IN" sz="1600" dirty="0" err="1" smtClean="0">
                <a:solidFill>
                  <a:schemeClr val="tx1"/>
                </a:solidFill>
                <a:latin typeface="Times New Roman" pitchFamily="18" charset="0"/>
                <a:cs typeface="Times New Roman" pitchFamily="18" charset="0"/>
              </a:rPr>
              <a:t>effector</a:t>
            </a:r>
            <a:r>
              <a:rPr lang="en-IN" sz="1600" dirty="0" smtClean="0">
                <a:solidFill>
                  <a:schemeClr val="tx1"/>
                </a:solidFill>
                <a:latin typeface="Times New Roman" pitchFamily="18" charset="0"/>
                <a:cs typeface="Times New Roman" pitchFamily="18" charset="0"/>
              </a:rPr>
              <a:t> cells of the immune system (B and T lymphocytes, </a:t>
            </a:r>
            <a:r>
              <a:rPr lang="en-IN" sz="1600" dirty="0" err="1" smtClean="0">
                <a:solidFill>
                  <a:schemeClr val="tx1"/>
                </a:solidFill>
                <a:latin typeface="Times New Roman" pitchFamily="18" charset="0"/>
                <a:cs typeface="Times New Roman" pitchFamily="18" charset="0"/>
              </a:rPr>
              <a:t>dendritic</a:t>
            </a:r>
            <a:r>
              <a:rPr lang="en-IN" sz="1600" dirty="0" smtClean="0">
                <a:solidFill>
                  <a:schemeClr val="tx1"/>
                </a:solidFill>
                <a:latin typeface="Times New Roman" pitchFamily="18" charset="0"/>
                <a:cs typeface="Times New Roman" pitchFamily="18" charset="0"/>
              </a:rPr>
              <a:t> cells, etc.) and regulates a wide range of genes. Its main mechanism of actions are believed to be </a:t>
            </a:r>
            <a:r>
              <a:rPr lang="en-IN" sz="1600" dirty="0" err="1" smtClean="0">
                <a:solidFill>
                  <a:schemeClr val="tx1"/>
                </a:solidFill>
                <a:latin typeface="Times New Roman" pitchFamily="18" charset="0"/>
                <a:cs typeface="Times New Roman" pitchFamily="18" charset="0"/>
              </a:rPr>
              <a:t>Fc</a:t>
            </a:r>
            <a:r>
              <a:rPr lang="en-IN" sz="1600" dirty="0" smtClean="0">
                <a:solidFill>
                  <a:schemeClr val="tx1"/>
                </a:solidFill>
                <a:latin typeface="Times New Roman" pitchFamily="18" charset="0"/>
                <a:cs typeface="Times New Roman" pitchFamily="18" charset="0"/>
              </a:rPr>
              <a:t>-dependent and F(</a:t>
            </a:r>
            <a:r>
              <a:rPr lang="en-IN" sz="1600" dirty="0" err="1" smtClean="0">
                <a:solidFill>
                  <a:schemeClr val="tx1"/>
                </a:solidFill>
                <a:latin typeface="Times New Roman" pitchFamily="18" charset="0"/>
                <a:cs typeface="Times New Roman" pitchFamily="18" charset="0"/>
              </a:rPr>
              <a:t>ab</a:t>
            </a:r>
            <a:r>
              <a:rPr lang="en-IN" sz="1600" dirty="0" smtClean="0">
                <a:solidFill>
                  <a:schemeClr val="tx1"/>
                </a:solidFill>
                <a:latin typeface="Times New Roman" pitchFamily="18" charset="0"/>
                <a:cs typeface="Times New Roman" pitchFamily="18" charset="0"/>
              </a:rPr>
              <a:t>')2-dependent.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competitively blocks gamma </a:t>
            </a:r>
            <a:r>
              <a:rPr lang="en-IN" sz="1600" dirty="0" err="1" smtClean="0">
                <a:solidFill>
                  <a:schemeClr val="tx1"/>
                </a:solidFill>
                <a:latin typeface="Times New Roman" pitchFamily="18" charset="0"/>
                <a:cs typeface="Times New Roman" pitchFamily="18" charset="0"/>
              </a:rPr>
              <a:t>Fc</a:t>
            </a:r>
            <a:r>
              <a:rPr lang="en-IN" sz="1600" dirty="0" smtClean="0">
                <a:solidFill>
                  <a:schemeClr val="tx1"/>
                </a:solidFill>
                <a:latin typeface="Times New Roman" pitchFamily="18" charset="0"/>
                <a:cs typeface="Times New Roman" pitchFamily="18" charset="0"/>
              </a:rPr>
              <a:t> receptors, preventing the binding and ingestion of phagocytes and suppressing platelet depletion.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contains a number of different </a:t>
            </a:r>
            <a:r>
              <a:rPr lang="en-IN" sz="1600" dirty="0" err="1" smtClean="0">
                <a:solidFill>
                  <a:schemeClr val="tx1"/>
                </a:solidFill>
                <a:latin typeface="Times New Roman" pitchFamily="18" charset="0"/>
                <a:cs typeface="Times New Roman" pitchFamily="18" charset="0"/>
              </a:rPr>
              <a:t>antobodies</a:t>
            </a:r>
            <a:r>
              <a:rPr lang="en-IN" sz="1600" dirty="0" smtClean="0">
                <a:solidFill>
                  <a:schemeClr val="tx1"/>
                </a:solidFill>
                <a:latin typeface="Times New Roman" pitchFamily="18" charset="0"/>
                <a:cs typeface="Times New Roman" pitchFamily="18" charset="0"/>
              </a:rPr>
              <a:t>, which prevent infection by attaching to the surface of invading pathogens and aiding in their disposal before they can infect cells. Antibodies remove pathogens via complement activation, agglutination or precipitation, pathogen receptor blocking, macrophage </a:t>
            </a:r>
            <a:r>
              <a:rPr lang="en-IN" sz="1600" dirty="0" err="1" smtClean="0">
                <a:solidFill>
                  <a:schemeClr val="tx1"/>
                </a:solidFill>
                <a:latin typeface="Times New Roman" pitchFamily="18" charset="0"/>
                <a:cs typeface="Times New Roman" pitchFamily="18" charset="0"/>
              </a:rPr>
              <a:t>â€œtaggingâ</a:t>
            </a:r>
            <a:r>
              <a:rPr lang="en-IN" sz="1600" dirty="0" smtClean="0">
                <a:solidFill>
                  <a:schemeClr val="tx1"/>
                </a:solidFill>
                <a:latin typeface="Times New Roman" pitchFamily="18" charset="0"/>
                <a:cs typeface="Times New Roman" pitchFamily="18" charset="0"/>
              </a:rPr>
              <a:t>€ or neutralization (via binding) of pathogen toxins. Intact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and F(abâ€²)2 fragments of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can also neutralize the activity of various </a:t>
            </a:r>
            <a:r>
              <a:rPr lang="en-IN" sz="1600" dirty="0" err="1" smtClean="0">
                <a:solidFill>
                  <a:schemeClr val="tx1"/>
                </a:solidFill>
                <a:latin typeface="Times New Roman" pitchFamily="18" charset="0"/>
                <a:cs typeface="Times New Roman" pitchFamily="18" charset="0"/>
              </a:rPr>
              <a:t>autoantibodies</a:t>
            </a:r>
            <a:r>
              <a:rPr lang="en-IN" sz="1600" dirty="0" smtClean="0">
                <a:solidFill>
                  <a:schemeClr val="tx1"/>
                </a:solidFill>
                <a:latin typeface="Times New Roman" pitchFamily="18" charset="0"/>
                <a:cs typeface="Times New Roman" pitchFamily="18" charset="0"/>
              </a:rPr>
              <a:t>. By triggering the production of interleukin-1 receptor antagonist, </a:t>
            </a:r>
            <a:r>
              <a:rPr lang="en-IN" sz="1600" dirty="0" err="1" smtClean="0">
                <a:solidFill>
                  <a:schemeClr val="tx1"/>
                </a:solidFill>
                <a:latin typeface="Times New Roman" pitchFamily="18" charset="0"/>
                <a:cs typeface="Times New Roman" pitchFamily="18" charset="0"/>
              </a:rPr>
              <a:t>IVIg</a:t>
            </a:r>
            <a:r>
              <a:rPr lang="en-IN" sz="1600" dirty="0" smtClean="0">
                <a:solidFill>
                  <a:schemeClr val="tx1"/>
                </a:solidFill>
                <a:latin typeface="Times New Roman" pitchFamily="18" charset="0"/>
                <a:cs typeface="Times New Roman" pitchFamily="18" charset="0"/>
              </a:rPr>
              <a:t> modulates of the production of cytokines and cytokine antagonists. It also prevents the generation of the C5b-9 membrane attack complex and subsequent complement-mediated tissue damage by binding active complement components. </a:t>
            </a:r>
            <a:endParaRPr lang="en-US" sz="1600" dirty="0" smtClean="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8596" y="785794"/>
            <a:ext cx="7772400" cy="4429156"/>
          </a:xfrm>
        </p:spPr>
        <p:txBody>
          <a:bodyPr>
            <a:normAutofit fontScale="92500" lnSpcReduction="20000"/>
          </a:bodyPr>
          <a:lstStyle/>
          <a:p>
            <a:pPr>
              <a:buClrTx/>
            </a:pPr>
            <a:endParaRPr lang="en-US" sz="2400" dirty="0" smtClean="0">
              <a:solidFill>
                <a:schemeClr val="tx1"/>
              </a:solidFill>
              <a:latin typeface="Times New Roman" pitchFamily="18" charset="0"/>
              <a:cs typeface="Times New Roman" pitchFamily="18" charset="0"/>
            </a:endParaRPr>
          </a:p>
          <a:p>
            <a:pPr>
              <a:buClrTx/>
            </a:pPr>
            <a:endParaRPr lang="en-US" sz="2400" dirty="0" smtClean="0">
              <a:solidFill>
                <a:schemeClr val="tx1"/>
              </a:solidFill>
              <a:latin typeface="Times New Roman" pitchFamily="18" charset="0"/>
              <a:cs typeface="Times New Roman" pitchFamily="18" charset="0"/>
            </a:endParaRPr>
          </a:p>
          <a:p>
            <a:pPr marL="457200" indent="-457200">
              <a:buClrTx/>
            </a:pPr>
            <a:r>
              <a:rPr lang="en-US" sz="2400" b="1" dirty="0" smtClean="0">
                <a:solidFill>
                  <a:schemeClr val="tx1"/>
                </a:solidFill>
                <a:latin typeface="Times New Roman" pitchFamily="18" charset="0"/>
                <a:cs typeface="Times New Roman" pitchFamily="18" charset="0"/>
              </a:rPr>
              <a:t>Targets </a:t>
            </a:r>
            <a:r>
              <a:rPr lang="en-US" sz="2400" dirty="0" smtClean="0">
                <a:solidFill>
                  <a:schemeClr val="tx1"/>
                </a:solidFill>
                <a:latin typeface="Times New Roman" pitchFamily="18" charset="0"/>
                <a:cs typeface="Times New Roman" pitchFamily="18" charset="0"/>
              </a:rPr>
              <a:t>:</a:t>
            </a:r>
          </a:p>
          <a:p>
            <a:pPr marL="457200" indent="-457200">
              <a:buClrTx/>
            </a:pPr>
            <a:r>
              <a:rPr lang="en-IN" sz="1900" dirty="0" smtClean="0">
                <a:solidFill>
                  <a:schemeClr val="tx1"/>
                </a:solidFill>
              </a:rPr>
              <a:t>High affinity immunoglobulin gamma </a:t>
            </a:r>
            <a:r>
              <a:rPr lang="en-IN" sz="1900" dirty="0" err="1" smtClean="0">
                <a:solidFill>
                  <a:schemeClr val="tx1"/>
                </a:solidFill>
              </a:rPr>
              <a:t>Fc</a:t>
            </a:r>
            <a:r>
              <a:rPr lang="en-IN" sz="1900" dirty="0" smtClean="0">
                <a:solidFill>
                  <a:schemeClr val="tx1"/>
                </a:solidFill>
              </a:rPr>
              <a:t> receptor </a:t>
            </a:r>
            <a:r>
              <a:rPr lang="en-IN" sz="1900" dirty="0" err="1" smtClean="0">
                <a:solidFill>
                  <a:schemeClr val="tx1"/>
                </a:solidFill>
              </a:rPr>
              <a:t>I,High</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receptor </a:t>
            </a:r>
            <a:r>
              <a:rPr lang="en-IN" sz="1900" dirty="0" err="1" smtClean="0">
                <a:solidFill>
                  <a:schemeClr val="tx1"/>
                </a:solidFill>
              </a:rPr>
              <a:t>IB,Low</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region receptor II-</a:t>
            </a:r>
            <a:r>
              <a:rPr lang="en-IN" sz="1900" dirty="0" err="1" smtClean="0">
                <a:solidFill>
                  <a:schemeClr val="tx1"/>
                </a:solidFill>
              </a:rPr>
              <a:t>a,Low</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region receptor II-</a:t>
            </a:r>
            <a:r>
              <a:rPr lang="en-IN" sz="1900" dirty="0" err="1" smtClean="0">
                <a:solidFill>
                  <a:schemeClr val="tx1"/>
                </a:solidFill>
              </a:rPr>
              <a:t>b,Low</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region receptor II-</a:t>
            </a:r>
            <a:r>
              <a:rPr lang="en-IN" sz="1900" dirty="0" err="1" smtClean="0">
                <a:solidFill>
                  <a:schemeClr val="tx1"/>
                </a:solidFill>
              </a:rPr>
              <a:t>c,Low</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region receptor III-</a:t>
            </a:r>
            <a:r>
              <a:rPr lang="en-IN" sz="1900" dirty="0" err="1" smtClean="0">
                <a:solidFill>
                  <a:schemeClr val="tx1"/>
                </a:solidFill>
              </a:rPr>
              <a:t>A,Low</a:t>
            </a:r>
            <a:r>
              <a:rPr lang="en-IN" sz="1900" dirty="0" smtClean="0">
                <a:solidFill>
                  <a:schemeClr val="tx1"/>
                </a:solidFill>
              </a:rPr>
              <a:t> affinity immunoglobulin gamma </a:t>
            </a:r>
            <a:r>
              <a:rPr lang="en-IN" sz="1900" dirty="0" err="1" smtClean="0">
                <a:solidFill>
                  <a:schemeClr val="tx1"/>
                </a:solidFill>
              </a:rPr>
              <a:t>Fc</a:t>
            </a:r>
            <a:r>
              <a:rPr lang="en-IN" sz="1900" dirty="0" smtClean="0">
                <a:solidFill>
                  <a:schemeClr val="tx1"/>
                </a:solidFill>
              </a:rPr>
              <a:t> region receptor III-</a:t>
            </a:r>
            <a:r>
              <a:rPr lang="en-IN" sz="1900" dirty="0" err="1" smtClean="0">
                <a:solidFill>
                  <a:schemeClr val="tx1"/>
                </a:solidFill>
              </a:rPr>
              <a:t>B,Complement</a:t>
            </a:r>
            <a:r>
              <a:rPr lang="en-IN" sz="1900" dirty="0" smtClean="0">
                <a:solidFill>
                  <a:schemeClr val="tx1"/>
                </a:solidFill>
              </a:rPr>
              <a:t> C3,Complement C4-A,Complement C4-B,Complement C5 </a:t>
            </a:r>
          </a:p>
          <a:p>
            <a:pPr marL="457200" indent="-457200">
              <a:buClrTx/>
            </a:pPr>
            <a:endParaRPr lang="en-US" sz="1900"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Affected organisms </a:t>
            </a:r>
            <a:r>
              <a:rPr lang="en-US" sz="2400" dirty="0" smtClean="0">
                <a:solidFill>
                  <a:schemeClr val="tx1"/>
                </a:solidFill>
                <a:latin typeface="Times New Roman" pitchFamily="18" charset="0"/>
                <a:cs typeface="Times New Roman" pitchFamily="18" charset="0"/>
              </a:rPr>
              <a:t>: </a:t>
            </a:r>
          </a:p>
          <a:p>
            <a:pPr>
              <a:buClrTx/>
            </a:pPr>
            <a:r>
              <a:rPr lang="en-IN" sz="1900" dirty="0" smtClean="0">
                <a:solidFill>
                  <a:schemeClr val="tx1"/>
                </a:solidFill>
                <a:latin typeface="Times New Roman" pitchFamily="18" charset="0"/>
                <a:cs typeface="Times New Roman" pitchFamily="18" charset="0"/>
              </a:rPr>
              <a:t>Humans and other </a:t>
            </a:r>
            <a:r>
              <a:rPr lang="en-IN" sz="1900" dirty="0" smtClean="0">
                <a:solidFill>
                  <a:schemeClr val="tx1"/>
                </a:solidFill>
                <a:latin typeface="Times New Roman" pitchFamily="18" charset="0"/>
                <a:cs typeface="Times New Roman" pitchFamily="18" charset="0"/>
              </a:rPr>
              <a:t>mammals</a:t>
            </a:r>
          </a:p>
          <a:p>
            <a:pPr>
              <a:buClrTx/>
            </a:pPr>
            <a:r>
              <a:rPr lang="en-IN" sz="1900" dirty="0" smtClean="0">
                <a:solidFill>
                  <a:schemeClr val="tx1"/>
                </a:solidFill>
                <a:latin typeface="Times New Roman" pitchFamily="18" charset="0"/>
                <a:cs typeface="Times New Roman" pitchFamily="18" charset="0"/>
              </a:rPr>
              <a:t>Bacteria </a:t>
            </a:r>
            <a:r>
              <a:rPr lang="en-IN" sz="1900" dirty="0" smtClean="0">
                <a:solidFill>
                  <a:schemeClr val="tx1"/>
                </a:solidFill>
                <a:latin typeface="Times New Roman" pitchFamily="18" charset="0"/>
                <a:cs typeface="Times New Roman" pitchFamily="18" charset="0"/>
              </a:rPr>
              <a:t>and </a:t>
            </a:r>
            <a:r>
              <a:rPr lang="en-IN" sz="1900" dirty="0" smtClean="0">
                <a:solidFill>
                  <a:schemeClr val="tx1"/>
                </a:solidFill>
                <a:latin typeface="Times New Roman" pitchFamily="18" charset="0"/>
                <a:cs typeface="Times New Roman" pitchFamily="18" charset="0"/>
              </a:rPr>
              <a:t>protozoa</a:t>
            </a:r>
          </a:p>
          <a:p>
            <a:pPr>
              <a:buClrTx/>
            </a:pPr>
            <a:r>
              <a:rPr lang="en-IN" sz="1900" dirty="0" smtClean="0">
                <a:solidFill>
                  <a:schemeClr val="tx1"/>
                </a:solidFill>
                <a:latin typeface="Times New Roman" pitchFamily="18" charset="0"/>
                <a:cs typeface="Times New Roman" pitchFamily="18" charset="0"/>
              </a:rPr>
              <a:t>Various </a:t>
            </a:r>
            <a:r>
              <a:rPr lang="en-IN" sz="1900" dirty="0" smtClean="0">
                <a:solidFill>
                  <a:schemeClr val="tx1"/>
                </a:solidFill>
                <a:latin typeface="Times New Roman" pitchFamily="18" charset="0"/>
                <a:cs typeface="Times New Roman" pitchFamily="18" charset="0"/>
              </a:rPr>
              <a:t>viruses </a:t>
            </a:r>
            <a:endParaRPr lang="en-US" sz="1900" dirty="0" smtClean="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8596" y="1643050"/>
            <a:ext cx="7772400" cy="4500594"/>
          </a:xfrm>
        </p:spPr>
        <p:txBody>
          <a:bodyPr>
            <a:noAutofit/>
          </a:bodyPr>
          <a:lstStyle/>
          <a:p>
            <a:r>
              <a:rPr lang="en-US" sz="1800" b="1" dirty="0" smtClean="0">
                <a:solidFill>
                  <a:schemeClr val="tx1"/>
                </a:solidFill>
                <a:latin typeface="Times New Roman" pitchFamily="18" charset="0"/>
                <a:cs typeface="Times New Roman" pitchFamily="18" charset="0"/>
              </a:rPr>
              <a:t>Categories</a:t>
            </a:r>
            <a:r>
              <a:rPr lang="en-US" sz="1800" dirty="0" smtClean="0">
                <a:solidFill>
                  <a:schemeClr val="tx1"/>
                </a:solidFill>
                <a:latin typeface="Times New Roman" pitchFamily="18" charset="0"/>
                <a:cs typeface="Times New Roman" pitchFamily="18" charset="0"/>
              </a:rPr>
              <a:t> : </a:t>
            </a:r>
          </a:p>
          <a:p>
            <a:r>
              <a:rPr lang="en-IN" sz="1400" dirty="0" smtClean="0">
                <a:solidFill>
                  <a:schemeClr val="tx1"/>
                </a:solidFill>
                <a:latin typeface="Times New Roman" pitchFamily="18" charset="0"/>
                <a:cs typeface="Times New Roman" pitchFamily="18" charset="0"/>
              </a:rPr>
              <a:t>Immunologic Factors      and Immunosuppressive Agents      and Anti-Infective Agents </a:t>
            </a:r>
            <a:endParaRPr lang="en-US" sz="1400" dirty="0" smtClean="0">
              <a:solidFill>
                <a:schemeClr val="tx1"/>
              </a:solidFill>
              <a:latin typeface="Times New Roman" pitchFamily="18" charset="0"/>
              <a:cs typeface="Times New Roman" pitchFamily="18" charset="0"/>
            </a:endParaRPr>
          </a:p>
          <a:p>
            <a:endParaRPr lang="en-US" sz="1400" dirty="0" smtClean="0">
              <a:solidFill>
                <a:schemeClr val="tx1"/>
              </a:solidFill>
              <a:latin typeface="Times New Roman" pitchFamily="18" charset="0"/>
              <a:cs typeface="Times New Roman" pitchFamily="18" charset="0"/>
            </a:endParaRPr>
          </a:p>
          <a:p>
            <a:r>
              <a:rPr lang="en-US" sz="1800" b="1" dirty="0" smtClean="0">
                <a:solidFill>
                  <a:schemeClr val="tx1"/>
                </a:solidFill>
                <a:latin typeface="Times New Roman" pitchFamily="18" charset="0"/>
                <a:cs typeface="Times New Roman" pitchFamily="18" charset="0"/>
              </a:rPr>
              <a:t>Sequence</a:t>
            </a:r>
            <a:r>
              <a:rPr lang="en-US" sz="1800" dirty="0" smtClean="0">
                <a:solidFill>
                  <a:schemeClr val="tx1"/>
                </a:solidFill>
                <a:latin typeface="Times New Roman" pitchFamily="18" charset="0"/>
                <a:cs typeface="Times New Roman" pitchFamily="18" charset="0"/>
              </a:rPr>
              <a:t> :</a:t>
            </a:r>
          </a:p>
          <a:p>
            <a:r>
              <a:rPr lang="en-IN" sz="1400" dirty="0" smtClean="0">
                <a:solidFill>
                  <a:schemeClr val="tx1"/>
                </a:solidFill>
                <a:latin typeface="Times New Roman" pitchFamily="18" charset="0"/>
                <a:cs typeface="Times New Roman" pitchFamily="18" charset="0"/>
              </a:rPr>
              <a:t>IGG1PSALTQPPSASGSLGQSVTISCTGTSSDVGGYNYVSWYQQHAGKAPKVIIYEVNKRPSGVPDRFSGSKSGNTASLTVSGLQAEDEADYYCSSYEGSDNFVFGTGTKVTVLGQPKANPTVTLFPPSSEELQANKATEVCLISDFYPGAVTVAWKADGSPVKAGVETTKPSKQSNNKYAASSYLSLTPEQWKSHRSYSCQVTHEGSTVEKTVAPTECSPLVLQESGPGLVKPSEALSLTCTVSGDSINTILYYWSWIRQPPGKGLEWIGYIYYSGSTYGNPSLKSRVTISVNTSKNQFYSKLSSVTAADTAVYYCARVPLVVNPWGQGTLVTVSSASTKGPSVFPLAPSSKSTSGGTAALGCLVKDYFPQPVTVSWNSGALTSGVHTFPAVLQSSGLYSLSSVVTVPSSSLGTQTYICNVNHKPSNTKVDKRVAPELLGGPSVFLFPPKPKDTLMISRTPEVTCVVVDVSHEDPQVKFNWYVDGVQVHNAKTKPREQQYNSTYRVVSVLTVLHQNWLDGKEYKCKVSNKALPAPIEKTISKAKGQPREPQVYTLPPSREEMTKNQVSLTCLVKGFYPSDIAVEWESNGQPENNYKTTPPVLDSDGSFFLYSKLTVDKSRWQQGNVFSCSVMHEALHNHYTQKSLSL </a:t>
            </a:r>
            <a:r>
              <a:rPr lang="en-IN" sz="1400" dirty="0" smtClean="0">
                <a:solidFill>
                  <a:schemeClr val="tx1"/>
                </a:solidFill>
                <a:latin typeface="Times New Roman" pitchFamily="18" charset="0"/>
                <a:cs typeface="Times New Roman" pitchFamily="18" charset="0"/>
              </a:rPr>
              <a:t>format="FASTA"&gt;&amp;gt;IgA2ELVMTQSPSSLSASVGDRVNIACRASQGISSALAWYQQKPGKAPRLLIYDASNLESGVPSRFSGSGSGTDFTLTISSLQPEDFAIYYCQQFNSYPLTFGGGTKVEIKRTVAAPSVFIFPPSDEQLKSGTASVVCLLNNFYPREAKVQWKVDNALQSGNSQESVTEQDSKDSTYSLSSTLTLSKADYEKHKVYACEVTHQGLSSPVTKSFNRGECQVKLLEQSGAEVKKPGASVKVSCKASGYSFTSYGLHWVRQAPGQRLEWMGWISAGTGNTKYSQKFRGRVTFTRDTSATTAYMGLSSLRPEDTAVYYCARDPYGGGKSEFDYWGQGTLVTVSSASPTSPKVFPLSLDSTPQDGNVVVACLVQGFFPQEPLSVTWSESGQNVTARNFPPSQDASGDLYTTSSQLTLPATQCPDGKSVTCHVKHYTNPSQDVTVPCPVPPPPPCCHPRLSLHRPALEDLLLGSEANLTCTLTGLRDASGATFTWTPSSGKSAVQGPPERDLCGCYSVSSVLPGCAQPWNHGETFTCTAAHPELKTPLTANITKSGNTFRPEVHLLPPPSEELALNELVTLTCLARGFSPKDVLVRWLQGSQELPREKYLTWASRQEPSQGTTTFAVTSILRVAAEDWKKGDTFSCMVGHEALPLAFTQKTIDRLAGKPTHVNVSVVMAEVDGTCY </a:t>
            </a:r>
            <a:endParaRPr lang="en-IN" sz="1400"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0034" y="785794"/>
            <a:ext cx="7772400" cy="4643470"/>
          </a:xfrm>
        </p:spPr>
        <p:txBody>
          <a:bodyPr>
            <a:noAutofit/>
          </a:bodyPr>
          <a:lstStyle/>
          <a:p>
            <a:pPr>
              <a:buClrTx/>
            </a:pPr>
            <a:r>
              <a:rPr lang="en-US" sz="2400" b="1" dirty="0" smtClean="0">
                <a:solidFill>
                  <a:schemeClr val="tx1"/>
                </a:solidFill>
                <a:latin typeface="Times New Roman" pitchFamily="18" charset="0"/>
                <a:cs typeface="Times New Roman" pitchFamily="18" charset="0"/>
              </a:rPr>
              <a:t>Brands </a:t>
            </a:r>
            <a:r>
              <a:rPr lang="en-US" sz="1800" b="1"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Civacir</a:t>
            </a:r>
            <a:r>
              <a:rPr lang="en-IN" sz="1800" dirty="0" smtClean="0">
                <a:solidFill>
                  <a:schemeClr val="tx1"/>
                </a:solidFill>
                <a:latin typeface="Times New Roman" pitchFamily="18" charset="0"/>
                <a:cs typeface="Times New Roman" pitchFamily="18" charset="0"/>
              </a:rPr>
              <a:t> </a:t>
            </a:r>
          </a:p>
          <a:p>
            <a:pPr>
              <a:buClrTx/>
            </a:pP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Description : </a:t>
            </a:r>
            <a:r>
              <a:rPr lang="en-IN" sz="1800" dirty="0" err="1" smtClean="0">
                <a:solidFill>
                  <a:schemeClr val="tx1"/>
                </a:solidFill>
                <a:latin typeface="Times New Roman" pitchFamily="18" charset="0"/>
                <a:cs typeface="Times New Roman" pitchFamily="18" charset="0"/>
              </a:rPr>
              <a:t>Civacir</a:t>
            </a:r>
            <a:r>
              <a:rPr lang="en-IN" sz="1800" dirty="0" smtClean="0">
                <a:solidFill>
                  <a:schemeClr val="tx1"/>
                </a:solidFill>
                <a:latin typeface="Times New Roman" pitchFamily="18" charset="0"/>
                <a:cs typeface="Times New Roman" pitchFamily="18" charset="0"/>
              </a:rPr>
              <a:t>® 10%, Hepatitis C Immune Globulin Intravenous (Human) is a high-</a:t>
            </a:r>
            <a:r>
              <a:rPr lang="en-IN" sz="1800" dirty="0" err="1" smtClean="0">
                <a:solidFill>
                  <a:schemeClr val="tx1"/>
                </a:solidFill>
                <a:latin typeface="Times New Roman" pitchFamily="18" charset="0"/>
                <a:cs typeface="Times New Roman" pitchFamily="18" charset="0"/>
              </a:rPr>
              <a:t>titer</a:t>
            </a:r>
            <a:r>
              <a:rPr lang="en-IN" sz="1800" dirty="0" smtClean="0">
                <a:solidFill>
                  <a:schemeClr val="tx1"/>
                </a:solidFill>
                <a:latin typeface="Times New Roman" pitchFamily="18" charset="0"/>
                <a:cs typeface="Times New Roman" pitchFamily="18" charset="0"/>
              </a:rPr>
              <a:t> human polyclonal immune globulin (</a:t>
            </a:r>
            <a:r>
              <a:rPr lang="en-IN" sz="1800" dirty="0" err="1" smtClean="0">
                <a:solidFill>
                  <a:schemeClr val="tx1"/>
                </a:solidFill>
                <a:latin typeface="Times New Roman" pitchFamily="18" charset="0"/>
                <a:cs typeface="Times New Roman" pitchFamily="18" charset="0"/>
              </a:rPr>
              <a:t>IgG</a:t>
            </a:r>
            <a:r>
              <a:rPr lang="en-IN" sz="1800" dirty="0" smtClean="0">
                <a:solidFill>
                  <a:schemeClr val="tx1"/>
                </a:solidFill>
                <a:latin typeface="Times New Roman" pitchFamily="18" charset="0"/>
                <a:cs typeface="Times New Roman" pitchFamily="18" charset="0"/>
              </a:rPr>
              <a:t>) containing a diversity of antibodies that target and bind the hepatitis C virus (HCV) to prevent infection. </a:t>
            </a:r>
          </a:p>
          <a:p>
            <a:pPr>
              <a:buClrTx/>
            </a:pP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Used for/Prescribed for : </a:t>
            </a:r>
            <a:r>
              <a:rPr lang="en-IN" sz="1800" dirty="0" smtClean="0">
                <a:solidFill>
                  <a:schemeClr val="tx1"/>
                </a:solidFill>
                <a:latin typeface="Times New Roman" pitchFamily="18" charset="0"/>
                <a:cs typeface="Times New Roman" pitchFamily="18" charset="0"/>
              </a:rPr>
              <a:t>Prevent HCV infection in liver transplant patients; Prevent recurrence of hepatitis C-related liver disease in HCV positive liver transplant recipients or in patients who received an HCV-positive liver; Treat and prevent HCV infection </a:t>
            </a:r>
            <a:endParaRPr lang="en-US" sz="18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0034" y="1214422"/>
            <a:ext cx="7772400" cy="4857784"/>
          </a:xfrm>
        </p:spPr>
        <p:txBody>
          <a:bodyPr>
            <a:noAutofit/>
          </a:bodyPr>
          <a:lstStyle/>
          <a:p>
            <a:r>
              <a:rPr lang="en-US" sz="2400" b="1" dirty="0" smtClean="0">
                <a:solidFill>
                  <a:schemeClr val="tx1"/>
                </a:solidFill>
                <a:latin typeface="Times New Roman" pitchFamily="18" charset="0"/>
                <a:cs typeface="Times New Roman" pitchFamily="18" charset="0"/>
              </a:rPr>
              <a:t>General references </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Bayry</a:t>
            </a:r>
            <a:r>
              <a:rPr lang="en-IN" sz="1800" dirty="0" smtClean="0">
                <a:solidFill>
                  <a:schemeClr val="tx1"/>
                </a:solidFill>
                <a:latin typeface="Times New Roman" pitchFamily="18" charset="0"/>
                <a:cs typeface="Times New Roman" pitchFamily="18" charset="0"/>
              </a:rPr>
              <a:t> J, Fournier EM, </a:t>
            </a:r>
            <a:r>
              <a:rPr lang="en-IN" sz="1800" dirty="0" err="1" smtClean="0">
                <a:solidFill>
                  <a:schemeClr val="tx1"/>
                </a:solidFill>
                <a:latin typeface="Times New Roman" pitchFamily="18" charset="0"/>
                <a:cs typeface="Times New Roman" pitchFamily="18" charset="0"/>
              </a:rPr>
              <a:t>Maddur</a:t>
            </a:r>
            <a:r>
              <a:rPr lang="en-IN" sz="1800" dirty="0" smtClean="0">
                <a:solidFill>
                  <a:schemeClr val="tx1"/>
                </a:solidFill>
                <a:latin typeface="Times New Roman" pitchFamily="18" charset="0"/>
                <a:cs typeface="Times New Roman" pitchFamily="18" charset="0"/>
              </a:rPr>
              <a:t> MS, </a:t>
            </a:r>
            <a:r>
              <a:rPr lang="en-IN" sz="1800" dirty="0" err="1" smtClean="0">
                <a:solidFill>
                  <a:schemeClr val="tx1"/>
                </a:solidFill>
                <a:latin typeface="Times New Roman" pitchFamily="18" charset="0"/>
                <a:cs typeface="Times New Roman" pitchFamily="18" charset="0"/>
              </a:rPr>
              <a:t>Vani</a:t>
            </a:r>
            <a:r>
              <a:rPr lang="en-IN" sz="1800" dirty="0" smtClean="0">
                <a:solidFill>
                  <a:schemeClr val="tx1"/>
                </a:solidFill>
                <a:latin typeface="Times New Roman" pitchFamily="18" charset="0"/>
                <a:cs typeface="Times New Roman" pitchFamily="18" charset="0"/>
              </a:rPr>
              <a:t> J, </a:t>
            </a:r>
            <a:r>
              <a:rPr lang="en-IN" sz="1800" dirty="0" err="1" smtClean="0">
                <a:solidFill>
                  <a:schemeClr val="tx1"/>
                </a:solidFill>
                <a:latin typeface="Times New Roman" pitchFamily="18" charset="0"/>
                <a:cs typeface="Times New Roman" pitchFamily="18" charset="0"/>
              </a:rPr>
              <a:t>Wootla</a:t>
            </a:r>
            <a:r>
              <a:rPr lang="en-IN" sz="1800" dirty="0" smtClean="0">
                <a:solidFill>
                  <a:schemeClr val="tx1"/>
                </a:solidFill>
                <a:latin typeface="Times New Roman" pitchFamily="18" charset="0"/>
                <a:cs typeface="Times New Roman" pitchFamily="18" charset="0"/>
              </a:rPr>
              <a:t> B, </a:t>
            </a:r>
            <a:r>
              <a:rPr lang="en-IN" sz="1800" dirty="0" err="1" smtClean="0">
                <a:solidFill>
                  <a:schemeClr val="tx1"/>
                </a:solidFill>
                <a:latin typeface="Times New Roman" pitchFamily="18" charset="0"/>
                <a:cs typeface="Times New Roman" pitchFamily="18" charset="0"/>
              </a:rPr>
              <a:t>Siberil</a:t>
            </a:r>
            <a:r>
              <a:rPr lang="en-IN" sz="1800" dirty="0" smtClean="0">
                <a:solidFill>
                  <a:schemeClr val="tx1"/>
                </a:solidFill>
                <a:latin typeface="Times New Roman" pitchFamily="18" charset="0"/>
                <a:cs typeface="Times New Roman" pitchFamily="18" charset="0"/>
              </a:rPr>
              <a:t> S, </a:t>
            </a:r>
            <a:r>
              <a:rPr lang="en-IN" sz="1800" dirty="0" err="1" smtClean="0">
                <a:solidFill>
                  <a:schemeClr val="tx1"/>
                </a:solidFill>
                <a:latin typeface="Times New Roman" pitchFamily="18" charset="0"/>
                <a:cs typeface="Times New Roman" pitchFamily="18" charset="0"/>
              </a:rPr>
              <a:t>Dimitrov</a:t>
            </a:r>
            <a:r>
              <a:rPr lang="en-IN" sz="1800" dirty="0" smtClean="0">
                <a:solidFill>
                  <a:schemeClr val="tx1"/>
                </a:solidFill>
                <a:latin typeface="Times New Roman" pitchFamily="18" charset="0"/>
                <a:cs typeface="Times New Roman" pitchFamily="18" charset="0"/>
              </a:rPr>
              <a:t> JD, </a:t>
            </a:r>
            <a:r>
              <a:rPr lang="en-IN" sz="1800" dirty="0" err="1" smtClean="0">
                <a:solidFill>
                  <a:schemeClr val="tx1"/>
                </a:solidFill>
                <a:latin typeface="Times New Roman" pitchFamily="18" charset="0"/>
                <a:cs typeface="Times New Roman" pitchFamily="18" charset="0"/>
              </a:rPr>
              <a:t>Lacroix-Desmazes</a:t>
            </a:r>
            <a:r>
              <a:rPr lang="en-IN" sz="1800" dirty="0" smtClean="0">
                <a:solidFill>
                  <a:schemeClr val="tx1"/>
                </a:solidFill>
                <a:latin typeface="Times New Roman" pitchFamily="18" charset="0"/>
                <a:cs typeface="Times New Roman" pitchFamily="18" charset="0"/>
              </a:rPr>
              <a:t> S, </a:t>
            </a:r>
            <a:r>
              <a:rPr lang="en-IN" sz="1800" dirty="0" err="1" smtClean="0">
                <a:solidFill>
                  <a:schemeClr val="tx1"/>
                </a:solidFill>
                <a:latin typeface="Times New Roman" pitchFamily="18" charset="0"/>
                <a:cs typeface="Times New Roman" pitchFamily="18" charset="0"/>
              </a:rPr>
              <a:t>Berdah</a:t>
            </a:r>
            <a:r>
              <a:rPr lang="en-IN" sz="1800" dirty="0" smtClean="0">
                <a:solidFill>
                  <a:schemeClr val="tx1"/>
                </a:solidFill>
                <a:latin typeface="Times New Roman" pitchFamily="18" charset="0"/>
                <a:cs typeface="Times New Roman" pitchFamily="18" charset="0"/>
              </a:rPr>
              <a:t> M, </a:t>
            </a:r>
            <a:r>
              <a:rPr lang="en-IN" sz="1800" dirty="0" err="1" smtClean="0">
                <a:solidFill>
                  <a:schemeClr val="tx1"/>
                </a:solidFill>
                <a:latin typeface="Times New Roman" pitchFamily="18" charset="0"/>
                <a:cs typeface="Times New Roman" pitchFamily="18" charset="0"/>
              </a:rPr>
              <a:t>Crabol</a:t>
            </a:r>
            <a:r>
              <a:rPr lang="en-IN" sz="1800" dirty="0" smtClean="0">
                <a:solidFill>
                  <a:schemeClr val="tx1"/>
                </a:solidFill>
                <a:latin typeface="Times New Roman" pitchFamily="18" charset="0"/>
                <a:cs typeface="Times New Roman" pitchFamily="18" charset="0"/>
              </a:rPr>
              <a:t> Y, </a:t>
            </a:r>
            <a:r>
              <a:rPr lang="en-IN" sz="1800" dirty="0" err="1" smtClean="0">
                <a:solidFill>
                  <a:schemeClr val="tx1"/>
                </a:solidFill>
                <a:latin typeface="Times New Roman" pitchFamily="18" charset="0"/>
                <a:cs typeface="Times New Roman" pitchFamily="18" charset="0"/>
              </a:rPr>
              <a:t>Oksenhendler</a:t>
            </a:r>
            <a:r>
              <a:rPr lang="en-IN" sz="1800" dirty="0" smtClean="0">
                <a:solidFill>
                  <a:schemeClr val="tx1"/>
                </a:solidFill>
                <a:latin typeface="Times New Roman" pitchFamily="18" charset="0"/>
                <a:cs typeface="Times New Roman" pitchFamily="18" charset="0"/>
              </a:rPr>
              <a:t> E, Levy Y, </a:t>
            </a:r>
            <a:r>
              <a:rPr lang="en-IN" sz="1800" dirty="0" err="1" smtClean="0">
                <a:solidFill>
                  <a:schemeClr val="tx1"/>
                </a:solidFill>
                <a:latin typeface="Times New Roman" pitchFamily="18" charset="0"/>
                <a:cs typeface="Times New Roman" pitchFamily="18" charset="0"/>
              </a:rPr>
              <a:t>Mouthon</a:t>
            </a:r>
            <a:r>
              <a:rPr lang="en-IN" sz="1800" dirty="0" smtClean="0">
                <a:solidFill>
                  <a:schemeClr val="tx1"/>
                </a:solidFill>
                <a:latin typeface="Times New Roman" pitchFamily="18" charset="0"/>
                <a:cs typeface="Times New Roman" pitchFamily="18" charset="0"/>
              </a:rPr>
              <a:t> L, </a:t>
            </a:r>
            <a:r>
              <a:rPr lang="en-IN" sz="1800" dirty="0" err="1" smtClean="0">
                <a:solidFill>
                  <a:schemeClr val="tx1"/>
                </a:solidFill>
                <a:latin typeface="Times New Roman" pitchFamily="18" charset="0"/>
                <a:cs typeface="Times New Roman" pitchFamily="18" charset="0"/>
              </a:rPr>
              <a:t>Sautes-Fridman</a:t>
            </a:r>
            <a:r>
              <a:rPr lang="en-IN" sz="1800" dirty="0" smtClean="0">
                <a:solidFill>
                  <a:schemeClr val="tx1"/>
                </a:solidFill>
                <a:latin typeface="Times New Roman" pitchFamily="18" charset="0"/>
                <a:cs typeface="Times New Roman" pitchFamily="18" charset="0"/>
              </a:rPr>
              <a:t> C, </a:t>
            </a:r>
            <a:r>
              <a:rPr lang="en-IN" sz="1800" dirty="0" err="1" smtClean="0">
                <a:solidFill>
                  <a:schemeClr val="tx1"/>
                </a:solidFill>
                <a:latin typeface="Times New Roman" pitchFamily="18" charset="0"/>
                <a:cs typeface="Times New Roman" pitchFamily="18" charset="0"/>
              </a:rPr>
              <a:t>Hermine</a:t>
            </a:r>
            <a:r>
              <a:rPr lang="en-IN" sz="1800" dirty="0" smtClean="0">
                <a:solidFill>
                  <a:schemeClr val="tx1"/>
                </a:solidFill>
                <a:latin typeface="Times New Roman" pitchFamily="18" charset="0"/>
                <a:cs typeface="Times New Roman" pitchFamily="18" charset="0"/>
              </a:rPr>
              <a:t> O, </a:t>
            </a:r>
            <a:r>
              <a:rPr lang="en-IN" sz="1800" dirty="0" err="1" smtClean="0">
                <a:solidFill>
                  <a:schemeClr val="tx1"/>
                </a:solidFill>
                <a:latin typeface="Times New Roman" pitchFamily="18" charset="0"/>
                <a:cs typeface="Times New Roman" pitchFamily="18" charset="0"/>
              </a:rPr>
              <a:t>Kaveri</a:t>
            </a:r>
            <a:r>
              <a:rPr lang="en-IN" sz="1800" dirty="0" smtClean="0">
                <a:solidFill>
                  <a:schemeClr val="tx1"/>
                </a:solidFill>
                <a:latin typeface="Times New Roman" pitchFamily="18" charset="0"/>
                <a:cs typeface="Times New Roman" pitchFamily="18" charset="0"/>
              </a:rPr>
              <a:t> SV: Intravenous immunoglobulin induces proliferation and immunoglobulin synthesis from B cells of patients with common variable immunodeficiency: a mechanism underlying the beneficial effect of </a:t>
            </a:r>
            <a:r>
              <a:rPr lang="en-IN" sz="1800" dirty="0" err="1" smtClean="0">
                <a:solidFill>
                  <a:schemeClr val="tx1"/>
                </a:solidFill>
                <a:latin typeface="Times New Roman" pitchFamily="18" charset="0"/>
                <a:cs typeface="Times New Roman" pitchFamily="18" charset="0"/>
              </a:rPr>
              <a:t>IVIg</a:t>
            </a:r>
            <a:r>
              <a:rPr lang="en-IN" sz="1800" dirty="0" smtClean="0">
                <a:solidFill>
                  <a:schemeClr val="tx1"/>
                </a:solidFill>
                <a:latin typeface="Times New Roman" pitchFamily="18" charset="0"/>
                <a:cs typeface="Times New Roman" pitchFamily="18" charset="0"/>
              </a:rPr>
              <a:t> in primary </a:t>
            </a:r>
            <a:r>
              <a:rPr lang="en-IN" sz="1800" dirty="0" err="1" smtClean="0">
                <a:solidFill>
                  <a:schemeClr val="tx1"/>
                </a:solidFill>
                <a:latin typeface="Times New Roman" pitchFamily="18" charset="0"/>
                <a:cs typeface="Times New Roman" pitchFamily="18" charset="0"/>
              </a:rPr>
              <a:t>immunodeficiencies</a:t>
            </a:r>
            <a:r>
              <a:rPr lang="en-IN" sz="1800" dirty="0" smtClean="0">
                <a:solidFill>
                  <a:schemeClr val="tx1"/>
                </a:solidFill>
                <a:latin typeface="Times New Roman" pitchFamily="18" charset="0"/>
                <a:cs typeface="Times New Roman" pitchFamily="18" charset="0"/>
              </a:rPr>
              <a:t>. J </a:t>
            </a:r>
            <a:r>
              <a:rPr lang="en-IN" sz="1800" dirty="0" err="1" smtClean="0">
                <a:solidFill>
                  <a:schemeClr val="tx1"/>
                </a:solidFill>
                <a:latin typeface="Times New Roman" pitchFamily="18" charset="0"/>
                <a:cs typeface="Times New Roman" pitchFamily="18" charset="0"/>
              </a:rPr>
              <a:t>Autoimmun</a:t>
            </a:r>
            <a:r>
              <a:rPr lang="en-IN" sz="1800" dirty="0" smtClean="0">
                <a:solidFill>
                  <a:schemeClr val="tx1"/>
                </a:solidFill>
                <a:latin typeface="Times New Roman" pitchFamily="18" charset="0"/>
                <a:cs typeface="Times New Roman" pitchFamily="18" charset="0"/>
              </a:rPr>
              <a:t>. 2011 Feb;36(1):9-15. </a:t>
            </a:r>
            <a:r>
              <a:rPr lang="en-IN" sz="1800" dirty="0" err="1" smtClean="0">
                <a:solidFill>
                  <a:schemeClr val="tx1"/>
                </a:solidFill>
                <a:latin typeface="Times New Roman" pitchFamily="18" charset="0"/>
                <a:cs typeface="Times New Roman" pitchFamily="18" charset="0"/>
              </a:rPr>
              <a:t>Epub</a:t>
            </a:r>
            <a:r>
              <a:rPr lang="en-IN" sz="1800" dirty="0" smtClean="0">
                <a:solidFill>
                  <a:schemeClr val="tx1"/>
                </a:solidFill>
                <a:latin typeface="Times New Roman" pitchFamily="18" charset="0"/>
                <a:cs typeface="Times New Roman" pitchFamily="18" charset="0"/>
              </a:rPr>
              <a:t> 2010 Dec 9.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":http://www.ncbi.nlm.nih.gov/pubmed/20970960# </a:t>
            </a:r>
            <a:r>
              <a:rPr lang="en-IN" sz="1800" dirty="0" err="1" smtClean="0">
                <a:solidFill>
                  <a:schemeClr val="tx1"/>
                </a:solidFill>
                <a:latin typeface="Times New Roman" pitchFamily="18" charset="0"/>
                <a:cs typeface="Times New Roman" pitchFamily="18" charset="0"/>
              </a:rPr>
              <a:t>Siberil</a:t>
            </a:r>
            <a:r>
              <a:rPr lang="en-IN" sz="1800" dirty="0" smtClean="0">
                <a:solidFill>
                  <a:schemeClr val="tx1"/>
                </a:solidFill>
                <a:latin typeface="Times New Roman" pitchFamily="18" charset="0"/>
                <a:cs typeface="Times New Roman" pitchFamily="18" charset="0"/>
              </a:rPr>
              <a:t> S, </a:t>
            </a:r>
            <a:r>
              <a:rPr lang="en-IN" sz="1800" dirty="0" err="1" smtClean="0">
                <a:solidFill>
                  <a:schemeClr val="tx1"/>
                </a:solidFill>
                <a:latin typeface="Times New Roman" pitchFamily="18" charset="0"/>
                <a:cs typeface="Times New Roman" pitchFamily="18" charset="0"/>
              </a:rPr>
              <a:t>Elluru</a:t>
            </a:r>
            <a:r>
              <a:rPr lang="en-IN" sz="1800" dirty="0" smtClean="0">
                <a:solidFill>
                  <a:schemeClr val="tx1"/>
                </a:solidFill>
                <a:latin typeface="Times New Roman" pitchFamily="18" charset="0"/>
                <a:cs typeface="Times New Roman" pitchFamily="18" charset="0"/>
              </a:rPr>
              <a:t> S, Graff-Dubois S, </a:t>
            </a:r>
            <a:r>
              <a:rPr lang="en-IN" sz="1800" dirty="0" err="1" smtClean="0">
                <a:solidFill>
                  <a:schemeClr val="tx1"/>
                </a:solidFill>
                <a:latin typeface="Times New Roman" pitchFamily="18" charset="0"/>
                <a:cs typeface="Times New Roman" pitchFamily="18" charset="0"/>
              </a:rPr>
              <a:t>Negi</a:t>
            </a:r>
            <a:r>
              <a:rPr lang="en-IN" sz="1800" dirty="0" smtClean="0">
                <a:solidFill>
                  <a:schemeClr val="tx1"/>
                </a:solidFill>
                <a:latin typeface="Times New Roman" pitchFamily="18" charset="0"/>
                <a:cs typeface="Times New Roman" pitchFamily="18" charset="0"/>
              </a:rPr>
              <a:t> VS, </a:t>
            </a:r>
            <a:r>
              <a:rPr lang="en-IN" sz="1800" dirty="0" err="1" smtClean="0">
                <a:solidFill>
                  <a:schemeClr val="tx1"/>
                </a:solidFill>
                <a:latin typeface="Times New Roman" pitchFamily="18" charset="0"/>
                <a:cs typeface="Times New Roman" pitchFamily="18" charset="0"/>
              </a:rPr>
              <a:t>Delignat</a:t>
            </a:r>
            <a:r>
              <a:rPr lang="en-IN" sz="1800" dirty="0" smtClean="0">
                <a:solidFill>
                  <a:schemeClr val="tx1"/>
                </a:solidFill>
                <a:latin typeface="Times New Roman" pitchFamily="18" charset="0"/>
                <a:cs typeface="Times New Roman" pitchFamily="18" charset="0"/>
              </a:rPr>
              <a:t> S, </a:t>
            </a:r>
            <a:r>
              <a:rPr lang="en-IN" sz="1800" dirty="0" err="1" smtClean="0">
                <a:solidFill>
                  <a:schemeClr val="tx1"/>
                </a:solidFill>
                <a:latin typeface="Times New Roman" pitchFamily="18" charset="0"/>
                <a:cs typeface="Times New Roman" pitchFamily="18" charset="0"/>
              </a:rPr>
              <a:t>Mouthon</a:t>
            </a:r>
            <a:r>
              <a:rPr lang="en-IN" sz="1800" dirty="0" smtClean="0">
                <a:solidFill>
                  <a:schemeClr val="tx1"/>
                </a:solidFill>
                <a:latin typeface="Times New Roman" pitchFamily="18" charset="0"/>
                <a:cs typeface="Times New Roman" pitchFamily="18" charset="0"/>
              </a:rPr>
              <a:t> L, </a:t>
            </a:r>
            <a:r>
              <a:rPr lang="en-IN" sz="1800" dirty="0" err="1" smtClean="0">
                <a:solidFill>
                  <a:schemeClr val="tx1"/>
                </a:solidFill>
                <a:latin typeface="Times New Roman" pitchFamily="18" charset="0"/>
                <a:cs typeface="Times New Roman" pitchFamily="18" charset="0"/>
              </a:rPr>
              <a:t>Lacroix-Desmazes</a:t>
            </a:r>
            <a:r>
              <a:rPr lang="en-IN" sz="1800" dirty="0" smtClean="0">
                <a:solidFill>
                  <a:schemeClr val="tx1"/>
                </a:solidFill>
                <a:latin typeface="Times New Roman" pitchFamily="18" charset="0"/>
                <a:cs typeface="Times New Roman" pitchFamily="18" charset="0"/>
              </a:rPr>
              <a:t> S, </a:t>
            </a:r>
            <a:r>
              <a:rPr lang="en-IN" sz="1800" dirty="0" err="1" smtClean="0">
                <a:solidFill>
                  <a:schemeClr val="tx1"/>
                </a:solidFill>
                <a:latin typeface="Times New Roman" pitchFamily="18" charset="0"/>
                <a:cs typeface="Times New Roman" pitchFamily="18" charset="0"/>
              </a:rPr>
              <a:t>Kazatchkine</a:t>
            </a:r>
            <a:r>
              <a:rPr lang="en-IN" sz="1800" dirty="0" smtClean="0">
                <a:solidFill>
                  <a:schemeClr val="tx1"/>
                </a:solidFill>
                <a:latin typeface="Times New Roman" pitchFamily="18" charset="0"/>
                <a:cs typeface="Times New Roman" pitchFamily="18" charset="0"/>
              </a:rPr>
              <a:t> MD, </a:t>
            </a:r>
            <a:r>
              <a:rPr lang="en-IN" sz="1800" dirty="0" err="1" smtClean="0">
                <a:solidFill>
                  <a:schemeClr val="tx1"/>
                </a:solidFill>
                <a:latin typeface="Times New Roman" pitchFamily="18" charset="0"/>
                <a:cs typeface="Times New Roman" pitchFamily="18" charset="0"/>
              </a:rPr>
              <a:t>Bayary</a:t>
            </a:r>
            <a:r>
              <a:rPr lang="en-IN" sz="1800" dirty="0" smtClean="0">
                <a:solidFill>
                  <a:schemeClr val="tx1"/>
                </a:solidFill>
                <a:latin typeface="Times New Roman" pitchFamily="18" charset="0"/>
                <a:cs typeface="Times New Roman" pitchFamily="18" charset="0"/>
              </a:rPr>
              <a:t> J, </a:t>
            </a:r>
            <a:r>
              <a:rPr lang="en-IN" sz="1800" dirty="0" err="1" smtClean="0">
                <a:solidFill>
                  <a:schemeClr val="tx1"/>
                </a:solidFill>
                <a:latin typeface="Times New Roman" pitchFamily="18" charset="0"/>
                <a:cs typeface="Times New Roman" pitchFamily="18" charset="0"/>
              </a:rPr>
              <a:t>Kaveri</a:t>
            </a:r>
            <a:r>
              <a:rPr lang="en-IN" sz="1800" dirty="0" smtClean="0">
                <a:solidFill>
                  <a:schemeClr val="tx1"/>
                </a:solidFill>
                <a:latin typeface="Times New Roman" pitchFamily="18" charset="0"/>
                <a:cs typeface="Times New Roman" pitchFamily="18" charset="0"/>
              </a:rPr>
              <a:t> SV: Intravenous </a:t>
            </a:r>
            <a:r>
              <a:rPr lang="en-IN" sz="1800" dirty="0" err="1" smtClean="0">
                <a:solidFill>
                  <a:schemeClr val="tx1"/>
                </a:solidFill>
                <a:latin typeface="Times New Roman" pitchFamily="18" charset="0"/>
                <a:cs typeface="Times New Roman" pitchFamily="18" charset="0"/>
              </a:rPr>
              <a:t>immunoglobulins</a:t>
            </a:r>
            <a:r>
              <a:rPr lang="en-IN" sz="1800" dirty="0" smtClean="0">
                <a:solidFill>
                  <a:schemeClr val="tx1"/>
                </a:solidFill>
                <a:latin typeface="Times New Roman" pitchFamily="18" charset="0"/>
                <a:cs typeface="Times New Roman" pitchFamily="18" charset="0"/>
              </a:rPr>
              <a:t> in autoimmune and inflammatory diseases: a mechanistic perspective. Ann N Y </a:t>
            </a:r>
            <a:r>
              <a:rPr lang="en-IN" sz="1800" dirty="0" err="1" smtClean="0">
                <a:solidFill>
                  <a:schemeClr val="tx1"/>
                </a:solidFill>
                <a:latin typeface="Times New Roman" pitchFamily="18" charset="0"/>
                <a:cs typeface="Times New Roman" pitchFamily="18" charset="0"/>
              </a:rPr>
              <a:t>Acad</a:t>
            </a:r>
            <a:r>
              <a:rPr lang="en-IN" sz="1800" dirty="0" smtClean="0">
                <a:solidFill>
                  <a:schemeClr val="tx1"/>
                </a:solidFill>
                <a:latin typeface="Times New Roman" pitchFamily="18" charset="0"/>
                <a:cs typeface="Times New Roman" pitchFamily="18" charset="0"/>
              </a:rPr>
              <a:t> Sci. 2007 Sep;1110:497-506.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":http://www.ncbi.nlm.nih.gov/pubmed/17911465# </a:t>
            </a:r>
            <a:r>
              <a:rPr lang="en-IN" sz="1800" dirty="0" err="1" smtClean="0">
                <a:solidFill>
                  <a:schemeClr val="tx1"/>
                </a:solidFill>
                <a:latin typeface="Times New Roman" pitchFamily="18" charset="0"/>
                <a:cs typeface="Times New Roman" pitchFamily="18" charset="0"/>
              </a:rPr>
              <a:t>Stangel</a:t>
            </a:r>
            <a:r>
              <a:rPr lang="en-IN" sz="1800" dirty="0" smtClean="0">
                <a:solidFill>
                  <a:schemeClr val="tx1"/>
                </a:solidFill>
                <a:latin typeface="Times New Roman" pitchFamily="18" charset="0"/>
                <a:cs typeface="Times New Roman" pitchFamily="18" charset="0"/>
              </a:rPr>
              <a:t> M, </a:t>
            </a:r>
            <a:r>
              <a:rPr lang="en-IN" sz="1800" dirty="0" err="1" smtClean="0">
                <a:solidFill>
                  <a:schemeClr val="tx1"/>
                </a:solidFill>
                <a:latin typeface="Times New Roman" pitchFamily="18" charset="0"/>
                <a:cs typeface="Times New Roman" pitchFamily="18" charset="0"/>
              </a:rPr>
              <a:t>Pul</a:t>
            </a:r>
            <a:r>
              <a:rPr lang="en-IN" sz="1800" dirty="0" smtClean="0">
                <a:solidFill>
                  <a:schemeClr val="tx1"/>
                </a:solidFill>
                <a:latin typeface="Times New Roman" pitchFamily="18" charset="0"/>
                <a:cs typeface="Times New Roman" pitchFamily="18" charset="0"/>
              </a:rPr>
              <a:t> R: Basic principles of intravenous immunoglobulin (</a:t>
            </a:r>
            <a:r>
              <a:rPr lang="en-IN" sz="1800" dirty="0" err="1" smtClean="0">
                <a:solidFill>
                  <a:schemeClr val="tx1"/>
                </a:solidFill>
                <a:latin typeface="Times New Roman" pitchFamily="18" charset="0"/>
                <a:cs typeface="Times New Roman" pitchFamily="18" charset="0"/>
              </a:rPr>
              <a:t>IVIg</a:t>
            </a:r>
            <a:r>
              <a:rPr lang="en-IN" sz="1800" dirty="0" smtClean="0">
                <a:solidFill>
                  <a:schemeClr val="tx1"/>
                </a:solidFill>
                <a:latin typeface="Times New Roman" pitchFamily="18" charset="0"/>
                <a:cs typeface="Times New Roman" pitchFamily="18" charset="0"/>
              </a:rPr>
              <a:t>) treatment. J Neurol. 2006 Sep;253 </a:t>
            </a:r>
            <a:r>
              <a:rPr lang="en-IN" sz="1800" dirty="0" err="1" smtClean="0">
                <a:solidFill>
                  <a:schemeClr val="tx1"/>
                </a:solidFill>
                <a:latin typeface="Times New Roman" pitchFamily="18" charset="0"/>
                <a:cs typeface="Times New Roman" pitchFamily="18" charset="0"/>
              </a:rPr>
              <a:t>Suppl</a:t>
            </a:r>
            <a:r>
              <a:rPr lang="en-IN" sz="1800" dirty="0" smtClean="0">
                <a:solidFill>
                  <a:schemeClr val="tx1"/>
                </a:solidFill>
                <a:latin typeface="Times New Roman" pitchFamily="18" charset="0"/>
                <a:cs typeface="Times New Roman" pitchFamily="18" charset="0"/>
              </a:rPr>
              <a:t> 5:V18-24.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":http://www.ncbi.nlm.nih.gov/pubmed/16998749# </a:t>
            </a:r>
            <a:r>
              <a:rPr lang="en-IN" sz="1800" dirty="0" err="1" smtClean="0">
                <a:solidFill>
                  <a:schemeClr val="tx1"/>
                </a:solidFill>
                <a:latin typeface="Times New Roman" pitchFamily="18" charset="0"/>
                <a:cs typeface="Times New Roman" pitchFamily="18" charset="0"/>
              </a:rPr>
              <a:t>Emmi</a:t>
            </a:r>
            <a:r>
              <a:rPr lang="en-IN" sz="1800" dirty="0" smtClean="0">
                <a:solidFill>
                  <a:schemeClr val="tx1"/>
                </a:solidFill>
                <a:latin typeface="Times New Roman" pitchFamily="18" charset="0"/>
                <a:cs typeface="Times New Roman" pitchFamily="18" charset="0"/>
              </a:rPr>
              <a:t> L, </a:t>
            </a:r>
            <a:r>
              <a:rPr lang="en-IN" sz="1800" dirty="0" err="1" smtClean="0">
                <a:solidFill>
                  <a:schemeClr val="tx1"/>
                </a:solidFill>
                <a:latin typeface="Times New Roman" pitchFamily="18" charset="0"/>
                <a:cs typeface="Times New Roman" pitchFamily="18" charset="0"/>
              </a:rPr>
              <a:t>Chiarini</a:t>
            </a:r>
            <a:r>
              <a:rPr lang="en-IN" sz="1800" dirty="0" smtClean="0">
                <a:solidFill>
                  <a:schemeClr val="tx1"/>
                </a:solidFill>
                <a:latin typeface="Times New Roman" pitchFamily="18" charset="0"/>
                <a:cs typeface="Times New Roman" pitchFamily="18" charset="0"/>
              </a:rPr>
              <a:t> F: The role of intravenous immunoglobulin therapy in autoimmune and inflammatory disorders. </a:t>
            </a:r>
            <a:r>
              <a:rPr lang="en-IN" sz="1800" dirty="0" err="1" smtClean="0">
                <a:solidFill>
                  <a:schemeClr val="tx1"/>
                </a:solidFill>
                <a:latin typeface="Times New Roman" pitchFamily="18" charset="0"/>
                <a:cs typeface="Times New Roman" pitchFamily="18" charset="0"/>
              </a:rPr>
              <a:t>Neurol</a:t>
            </a:r>
            <a:r>
              <a:rPr lang="en-IN" sz="1800" dirty="0" smtClean="0">
                <a:solidFill>
                  <a:schemeClr val="tx1"/>
                </a:solidFill>
                <a:latin typeface="Times New Roman" pitchFamily="18" charset="0"/>
                <a:cs typeface="Times New Roman" pitchFamily="18" charset="0"/>
              </a:rPr>
              <a:t> Sci. 2002 Apr;23 </a:t>
            </a:r>
            <a:r>
              <a:rPr lang="en-IN" sz="1800" dirty="0" err="1" smtClean="0">
                <a:solidFill>
                  <a:schemeClr val="tx1"/>
                </a:solidFill>
                <a:latin typeface="Times New Roman" pitchFamily="18" charset="0"/>
                <a:cs typeface="Times New Roman" pitchFamily="18" charset="0"/>
              </a:rPr>
              <a:t>Suppl</a:t>
            </a:r>
            <a:r>
              <a:rPr lang="en-IN" sz="1800" dirty="0" smtClean="0">
                <a:solidFill>
                  <a:schemeClr val="tx1"/>
                </a:solidFill>
                <a:latin typeface="Times New Roman" pitchFamily="18" charset="0"/>
                <a:cs typeface="Times New Roman" pitchFamily="18" charset="0"/>
              </a:rPr>
              <a:t> 1:S1-8.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":http://www.ncbi.nlm.nih.gov/pubmed/12032582# http://www.path.cam.ac.uk/~mrc7/lecturenotes/handout1a.pdf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http://www.clinicaltrials.gov/show/</a:t>
            </a:r>
            <a:r>
              <a:rPr lang="en-IN" sz="1800" dirty="0" smtClean="0">
                <a:solidFill>
                  <a:schemeClr val="tx1"/>
                </a:solidFill>
                <a:latin typeface="Times New Roman" pitchFamily="18" charset="0"/>
                <a:cs typeface="Times New Roman" pitchFamily="18" charset="0"/>
              </a:rPr>
              <a:t>NCT01804829</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http://www.cancer.gov/clinicaltrials/search/view?cdrid=747445&amp;version=HealthProfessional </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132</TotalTime>
  <Words>1060</Words>
  <Application>Microsoft Macintosh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Intravenous Immunoglobulin </vt:lpstr>
      <vt:lpstr>PowerPoint Presentation</vt:lpstr>
      <vt:lpstr>PowerPoint Presentation</vt:lpstr>
      <vt:lpstr>PowerPoint Presentation</vt:lpstr>
      <vt:lpstr>PowerPoint Presentation</vt:lpstr>
      <vt:lpstr>PowerPoint Presentation</vt:lpstr>
      <vt:lpstr>PowerPoint Presentation</vt:lpstr>
      <vt:lpstr>References : http://www.clinicaltrials.gov/show/NCT01804829  http://www.cancer.gov/clinicaltrials/search/view?cdrid=747445&amp;version=HealthProfessional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17</cp:revision>
  <dcterms:created xsi:type="dcterms:W3CDTF">2014-12-29T07:14:40Z</dcterms:created>
  <dcterms:modified xsi:type="dcterms:W3CDTF">2015-01-11T16:02:53Z</dcterms:modified>
</cp:coreProperties>
</file>